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6"/>
  </p:notesMasterIdLst>
  <p:handoutMasterIdLst>
    <p:handoutMasterId r:id="rId27"/>
  </p:handoutMasterIdLst>
  <p:sldIdLst>
    <p:sldId id="547" r:id="rId2"/>
    <p:sldId id="550" r:id="rId3"/>
    <p:sldId id="583" r:id="rId4"/>
    <p:sldId id="584" r:id="rId5"/>
    <p:sldId id="585" r:id="rId6"/>
    <p:sldId id="591" r:id="rId7"/>
    <p:sldId id="593" r:id="rId8"/>
    <p:sldId id="596" r:id="rId9"/>
    <p:sldId id="597" r:id="rId10"/>
    <p:sldId id="598" r:id="rId11"/>
    <p:sldId id="599" r:id="rId12"/>
    <p:sldId id="594" r:id="rId13"/>
    <p:sldId id="595" r:id="rId14"/>
    <p:sldId id="592" r:id="rId15"/>
    <p:sldId id="601" r:id="rId16"/>
    <p:sldId id="602" r:id="rId17"/>
    <p:sldId id="603" r:id="rId18"/>
    <p:sldId id="600" r:id="rId19"/>
    <p:sldId id="604" r:id="rId20"/>
    <p:sldId id="605" r:id="rId21"/>
    <p:sldId id="562" r:id="rId22"/>
    <p:sldId id="554" r:id="rId23"/>
    <p:sldId id="552" r:id="rId24"/>
    <p:sldId id="553" r:id="rId2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583"/>
            <p14:sldId id="584"/>
            <p14:sldId id="585"/>
            <p14:sldId id="591"/>
            <p14:sldId id="593"/>
            <p14:sldId id="596"/>
            <p14:sldId id="597"/>
            <p14:sldId id="598"/>
            <p14:sldId id="599"/>
            <p14:sldId id="594"/>
            <p14:sldId id="595"/>
            <p14:sldId id="592"/>
            <p14:sldId id="601"/>
            <p14:sldId id="602"/>
            <p14:sldId id="603"/>
            <p14:sldId id="600"/>
            <p14:sldId id="604"/>
            <p14:sldId id="605"/>
            <p14:sldId id="562"/>
            <p14:sldId id="554"/>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9900"/>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4" autoAdjust="0"/>
    <p:restoredTop sz="94660"/>
  </p:normalViewPr>
  <p:slideViewPr>
    <p:cSldViewPr>
      <p:cViewPr varScale="1">
        <p:scale>
          <a:sx n="74" d="100"/>
          <a:sy n="74" d="100"/>
        </p:scale>
        <p:origin x="180" y="66"/>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2019-10-04</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10/4/2019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hiren.patel@uwaterloo.ca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The structured programming theorem</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n.wikipedia.org/wiki/Structured_program_theore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The structured programming theorem</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flow charts so far</a:t>
            </a:r>
          </a:p>
        </p:txBody>
      </p:sp>
      <p:sp>
        <p:nvSpPr>
          <p:cNvPr id="3" name="Content Placeholder 2"/>
          <p:cNvSpPr>
            <a:spLocks noGrp="1"/>
          </p:cNvSpPr>
          <p:nvPr>
            <p:ph idx="1"/>
          </p:nvPr>
        </p:nvSpPr>
        <p:spPr>
          <a:xfrm>
            <a:off x="457200" y="1600200"/>
            <a:ext cx="8219256" cy="4525963"/>
          </a:xfrm>
        </p:spPr>
        <p:txBody>
          <a:bodyPr/>
          <a:lstStyle/>
          <a:p>
            <a:r>
              <a:rPr lang="en-CA" dirty="0" smtClean="0"/>
              <a:t>Worse yet: you will never be able to let those programmers who authored that atrocious code go:</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r>
              <a:rPr lang="en-CA" dirty="0" smtClean="0"/>
              <a:t>Worst </a:t>
            </a:r>
            <a:r>
              <a:rPr lang="en-CA" dirty="0"/>
              <a:t>of all: any </a:t>
            </a:r>
            <a:r>
              <a:rPr lang="en-CA" dirty="0" smtClean="0"/>
              <a:t>solution to an assignment or examination </a:t>
            </a:r>
            <a:r>
              <a:rPr lang="en-CA" dirty="0"/>
              <a:t>question </a:t>
            </a:r>
            <a:r>
              <a:rPr lang="en-CA" dirty="0" smtClean="0"/>
              <a:t>that </a:t>
            </a:r>
            <a:r>
              <a:rPr lang="en-CA" dirty="0"/>
              <a:t>contains a </a:t>
            </a:r>
            <a:r>
              <a:rPr lang="en-CA" dirty="0">
                <a:latin typeface="Consolas" panose="020B0609020204030204" pitchFamily="49" charset="0"/>
                <a:cs typeface="Consolas" panose="020B0609020204030204" pitchFamily="49" charset="0"/>
              </a:rPr>
              <a:t>goto</a:t>
            </a:r>
            <a:r>
              <a:rPr lang="en-CA" dirty="0"/>
              <a:t> statement will </a:t>
            </a:r>
            <a:r>
              <a:rPr lang="en-CA" dirty="0" smtClean="0"/>
              <a:t>receive </a:t>
            </a:r>
            <a:r>
              <a:rPr lang="en-CA" dirty="0"/>
              <a:t>a grade of </a:t>
            </a:r>
            <a:r>
              <a:rPr lang="en-CA" dirty="0">
                <a:latin typeface="Times New Roman" panose="02020603050405020304" pitchFamily="18" charset="0"/>
                <a:cs typeface="Times New Roman" panose="02020603050405020304" pitchFamily="18" charset="0"/>
              </a:rPr>
              <a:t>0</a:t>
            </a:r>
          </a:p>
          <a:p>
            <a:endParaRPr lang="en-CA" dirty="0" smtClean="0"/>
          </a:p>
        </p:txBody>
      </p:sp>
      <p:pic>
        <p:nvPicPr>
          <p:cNvPr id="8194" name="Picture 2" descr="Image result for comic coding job security b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876" y="2307500"/>
            <a:ext cx="6667500" cy="299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874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It’s rocket science…</a:t>
            </a:r>
            <a:endParaRPr lang="en-CA" dirty="0"/>
          </a:p>
        </p:txBody>
      </p:sp>
      <p:sp>
        <p:nvSpPr>
          <p:cNvPr id="3" name="Content Placeholder 2"/>
          <p:cNvSpPr>
            <a:spLocks noGrp="1"/>
          </p:cNvSpPr>
          <p:nvPr>
            <p:ph idx="1"/>
          </p:nvPr>
        </p:nvSpPr>
        <p:spPr/>
        <p:txBody>
          <a:bodyPr/>
          <a:lstStyle/>
          <a:p>
            <a:r>
              <a:rPr lang="en-CA" dirty="0" smtClean="0"/>
              <a:t>Even the Jet Propulsion Laboratory (</a:t>
            </a:r>
            <a:r>
              <a:rPr lang="en-CA" cap="small" dirty="0" smtClean="0"/>
              <a:t>jpl</a:t>
            </a:r>
            <a:r>
              <a:rPr lang="en-CA" dirty="0" smtClean="0"/>
              <a:t>) has included this rule:</a:t>
            </a:r>
          </a:p>
          <a:p>
            <a:pPr marL="0" indent="0">
              <a:buNone/>
            </a:pPr>
            <a:r>
              <a:rPr lang="en-CA" dirty="0" smtClean="0"/>
              <a:t>	</a:t>
            </a:r>
            <a:r>
              <a:rPr lang="en-CA" b="1" dirty="0" smtClean="0"/>
              <a:t>Rule </a:t>
            </a:r>
            <a:r>
              <a:rPr lang="en-CA" b="1" dirty="0"/>
              <a:t>11 (simple control </a:t>
            </a:r>
            <a:r>
              <a:rPr lang="en-CA" b="1" dirty="0" smtClean="0"/>
              <a:t>flow)</a:t>
            </a:r>
          </a:p>
          <a:p>
            <a:pPr marL="0" indent="0">
              <a:buNone/>
            </a:pPr>
            <a:r>
              <a:rPr lang="en-CA" dirty="0"/>
              <a:t>	</a:t>
            </a:r>
            <a:r>
              <a:rPr lang="en-CA" dirty="0" smtClean="0"/>
              <a:t>The </a:t>
            </a:r>
            <a:r>
              <a:rPr lang="en-CA" b="1" dirty="0">
                <a:latin typeface="Consolas" panose="020B0609020204030204" pitchFamily="49" charset="0"/>
                <a:cs typeface="Consolas" panose="020B0609020204030204" pitchFamily="49" charset="0"/>
              </a:rPr>
              <a:t>goto</a:t>
            </a:r>
            <a:r>
              <a:rPr lang="en-CA" dirty="0"/>
              <a:t> statement </a:t>
            </a:r>
            <a:r>
              <a:rPr lang="en-CA" b="1" i="1" dirty="0">
                <a:solidFill>
                  <a:srgbClr val="FF0000"/>
                </a:solidFill>
              </a:rPr>
              <a:t>shall</a:t>
            </a:r>
            <a:r>
              <a:rPr lang="en-CA" i="1" dirty="0">
                <a:solidFill>
                  <a:srgbClr val="FF0000"/>
                </a:solidFill>
              </a:rPr>
              <a:t> </a:t>
            </a:r>
            <a:r>
              <a:rPr lang="en-CA" b="1" i="1" dirty="0">
                <a:solidFill>
                  <a:srgbClr val="FF0000"/>
                </a:solidFill>
              </a:rPr>
              <a:t>not</a:t>
            </a:r>
            <a:r>
              <a:rPr lang="en-CA" i="1" dirty="0">
                <a:solidFill>
                  <a:srgbClr val="FF0000"/>
                </a:solidFill>
              </a:rPr>
              <a:t> </a:t>
            </a:r>
            <a:r>
              <a:rPr lang="en-CA" dirty="0"/>
              <a:t>be used. </a:t>
            </a:r>
          </a:p>
        </p:txBody>
      </p:sp>
      <p:pic>
        <p:nvPicPr>
          <p:cNvPr id="4" name="Picture 2" descr="g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573016"/>
            <a:ext cx="8374020" cy="227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80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structured programming theorem</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Fortunately, the following theorem says we don’t need any more:</a:t>
            </a:r>
          </a:p>
          <a:p>
            <a:pPr lvl="1"/>
            <a:r>
              <a:rPr lang="en-CA" dirty="0" smtClean="0"/>
              <a:t>Any program that can be written can be written using flow charts that combine only the three statements we have seen to this point</a:t>
            </a:r>
            <a:endParaRPr lang="en-CA"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183" y="2813930"/>
            <a:ext cx="8628297" cy="2101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506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structured programming theorem</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Consequences:</a:t>
            </a:r>
          </a:p>
          <a:p>
            <a:pPr lvl="1"/>
            <a:r>
              <a:rPr lang="en-CA" dirty="0" smtClean="0"/>
              <a:t>You understand most of the tools already </a:t>
            </a:r>
          </a:p>
          <a:p>
            <a:pPr lvl="1"/>
            <a:r>
              <a:rPr lang="en-CA" dirty="0" smtClean="0"/>
              <a:t>When you learn a new programming language, first understand how to write:</a:t>
            </a:r>
          </a:p>
          <a:p>
            <a:pPr lvl="2"/>
            <a:r>
              <a:rPr lang="en-CA" dirty="0" smtClean="0"/>
              <a:t>conditional statements, and</a:t>
            </a:r>
          </a:p>
          <a:p>
            <a:pPr lvl="2"/>
            <a:r>
              <a:rPr lang="en-CA" dirty="0" smtClean="0"/>
              <a:t>while loops</a:t>
            </a:r>
          </a:p>
          <a:p>
            <a:pPr lvl="1"/>
            <a:endParaRPr lang="en-US" dirty="0" smtClean="0"/>
          </a:p>
          <a:p>
            <a:r>
              <a:rPr lang="en-US" dirty="0" smtClean="0"/>
              <a:t>When you tackle a problem that require </a:t>
            </a:r>
            <a:r>
              <a:rPr lang="en-US" dirty="0" smtClean="0"/>
              <a:t>the </a:t>
            </a:r>
            <a:r>
              <a:rPr lang="en-US" dirty="0" smtClean="0"/>
              <a:t>repetition of a given set of operations, think in terms of a while loop:</a:t>
            </a:r>
          </a:p>
          <a:p>
            <a:pPr marL="457200" lvl="1" indent="0">
              <a:buNone/>
            </a:pPr>
            <a:r>
              <a:rPr lang="en-US" dirty="0" smtClean="0"/>
              <a:t>   “We must perform this set of instructions while this condition is </a:t>
            </a:r>
            <a:r>
              <a:rPr lang="en-US" smtClean="0"/>
              <a:t>true</a:t>
            </a:r>
            <a:r>
              <a:rPr lang="en-US" smtClean="0"/>
              <a:t>”</a:t>
            </a:r>
            <a:endParaRPr lang="en-US" dirty="0" smtClean="0"/>
          </a:p>
        </p:txBody>
      </p:sp>
    </p:spTree>
    <p:extLst>
      <p:ext uri="{BB962C8B-B14F-4D97-AF65-F5344CB8AC3E}">
        <p14:creationId xmlns:p14="http://schemas.microsoft.com/office/powerpoint/2010/main" val="1174362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Equivalent flow charts</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These flow charts are equivalent</a:t>
            </a:r>
          </a:p>
          <a:p>
            <a:pPr lvl="1"/>
            <a:r>
              <a:rPr lang="en-CA" dirty="0" smtClean="0"/>
              <a:t>The left cannot be implemented using a while loop, the right can</a:t>
            </a:r>
            <a:endParaRPr lang="en-CA" dirty="0"/>
          </a:p>
        </p:txBody>
      </p:sp>
      <p:pic>
        <p:nvPicPr>
          <p:cNvPr id="1026" name="Picture 2" descr="C:\Users\dwharder\Desktop\sp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811992"/>
            <a:ext cx="5731014" cy="200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21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Equivalent flow charts</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These flow charts are also equivalent</a:t>
            </a:r>
          </a:p>
          <a:p>
            <a:pPr lvl="1"/>
            <a:r>
              <a:rPr lang="en-CA" dirty="0" smtClean="0"/>
              <a:t>The left cannot be implemented using a while loop, but using the logical </a:t>
            </a:r>
            <a:r>
              <a:rPr lang="en-CA" cap="small" dirty="0" smtClean="0"/>
              <a:t>and</a:t>
            </a:r>
            <a:r>
              <a:rPr lang="en-CA" dirty="0" smtClean="0"/>
              <a:t> operator, the right can</a:t>
            </a:r>
            <a:endParaRPr lang="en-CA" dirty="0"/>
          </a:p>
        </p:txBody>
      </p:sp>
      <p:pic>
        <p:nvPicPr>
          <p:cNvPr id="4" name="Picture 2" descr="C:\Users\dwharder\Desktop\sp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816306"/>
            <a:ext cx="5731014" cy="334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235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Equivalent flow charts</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These flow charts are also equivalent</a:t>
            </a:r>
          </a:p>
          <a:p>
            <a:pPr lvl="1"/>
            <a:r>
              <a:rPr lang="en-CA" dirty="0" smtClean="0"/>
              <a:t>The left cannot be implemented using a while loop, but using the logical </a:t>
            </a:r>
            <a:r>
              <a:rPr lang="en-CA" cap="small" dirty="0" smtClean="0"/>
              <a:t>or</a:t>
            </a:r>
            <a:r>
              <a:rPr lang="en-CA" dirty="0" smtClean="0"/>
              <a:t> operator, the right can</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464" y="2811993"/>
            <a:ext cx="7351791" cy="200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503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42401" y="2636912"/>
            <a:ext cx="5902007" cy="4170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Equivalent flow charts</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These flow charts are also equivalent</a:t>
            </a:r>
          </a:p>
          <a:p>
            <a:pPr lvl="1"/>
            <a:r>
              <a:rPr lang="en-CA" dirty="0" smtClean="0"/>
              <a:t>The left cannot be implemented using a while loop, but using a temporary Boolean variable, the right can</a:t>
            </a:r>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r>
              <a:rPr lang="en-CA" dirty="0" smtClean="0"/>
              <a:t>The variable </a:t>
            </a:r>
            <a:r>
              <a:rPr lang="en-CA" i="1" dirty="0" smtClean="0"/>
              <a:t>c</a:t>
            </a:r>
            <a:r>
              <a:rPr lang="en-CA" dirty="0" smtClean="0"/>
              <a:t> is called a </a:t>
            </a:r>
            <a:r>
              <a:rPr lang="en-CA" i="1" dirty="0" smtClean="0"/>
              <a:t>Boolean flag</a:t>
            </a:r>
          </a:p>
        </p:txBody>
      </p:sp>
    </p:spTree>
    <p:extLst>
      <p:ext uri="{BB962C8B-B14F-4D97-AF65-F5344CB8AC3E}">
        <p14:creationId xmlns:p14="http://schemas.microsoft.com/office/powerpoint/2010/main" val="3027463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Equivalent implementations</a:t>
            </a:r>
            <a:endParaRPr lang="en-CA" dirty="0"/>
          </a:p>
        </p:txBody>
      </p:sp>
      <p:sp>
        <p:nvSpPr>
          <p:cNvPr id="3" name="Content Placeholder 2"/>
          <p:cNvSpPr>
            <a:spLocks noGrp="1"/>
          </p:cNvSpPr>
          <p:nvPr>
            <p:ph idx="1"/>
          </p:nvPr>
        </p:nvSpPr>
        <p:spPr/>
        <p:txBody>
          <a:bodyPr/>
          <a:lstStyle/>
          <a:p>
            <a:r>
              <a:rPr lang="en-CA" dirty="0" smtClean="0"/>
              <a:t>Compare these implementations of an algorithm for sorting an array:</a:t>
            </a:r>
            <a:endParaRPr lang="en-CA" dirty="0"/>
          </a:p>
        </p:txBody>
      </p:sp>
      <p:sp>
        <p:nvSpPr>
          <p:cNvPr id="4" name="Rectangle 3"/>
          <p:cNvSpPr/>
          <p:nvPr/>
        </p:nvSpPr>
        <p:spPr>
          <a:xfrm>
            <a:off x="34712" y="2376176"/>
            <a:ext cx="4753312" cy="4154984"/>
          </a:xfrm>
          <a:prstGeom prst="rect">
            <a:avLst/>
          </a:prstGeom>
        </p:spPr>
        <p:txBody>
          <a:bodyPr wrap="square">
            <a:spAutoFit/>
          </a:bodyPr>
          <a:lstStyle/>
          <a:p>
            <a:r>
              <a:rPr lang="en-CA" sz="1200" dirty="0" smtClean="0">
                <a:latin typeface="Consolas" panose="020B0609020204030204" pitchFamily="49" charset="0"/>
                <a:cs typeface="Consolas" panose="020B0609020204030204" pitchFamily="49" charset="0"/>
              </a:rPr>
              <a:t>void structured( </a:t>
            </a:r>
            <a:r>
              <a:rPr lang="en-CA" sz="1200" dirty="0">
                <a:latin typeface="Consolas" panose="020B0609020204030204" pitchFamily="49" charset="0"/>
                <a:cs typeface="Consolas" panose="020B0609020204030204" pitchFamily="49" charset="0"/>
              </a:rPr>
              <a:t>double array[], size_t capacity ) {</a:t>
            </a:r>
          </a:p>
          <a:p>
            <a:r>
              <a:rPr lang="en-CA" sz="1200" dirty="0">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while </a:t>
            </a:r>
            <a:r>
              <a:rPr lang="en-CA" sz="1200" b="1" dirty="0">
                <a:solidFill>
                  <a:srgbClr val="FF0000"/>
                </a:solidFill>
                <a:latin typeface="Consolas" panose="020B0609020204030204" pitchFamily="49" charset="0"/>
                <a:cs typeface="Consolas" panose="020B0609020204030204" pitchFamily="49" charset="0"/>
              </a:rPr>
              <a:t>( capacity &gt; 0 ) {</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size_t n = 0;</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size_t </a:t>
            </a:r>
            <a:r>
              <a:rPr lang="en-CA" sz="1200" dirty="0" smtClean="0">
                <a:latin typeface="Consolas" panose="020B0609020204030204" pitchFamily="49" charset="0"/>
                <a:cs typeface="Consolas" panose="020B0609020204030204" pitchFamily="49" charset="0"/>
              </a:rPr>
              <a:t>k </a:t>
            </a:r>
            <a:r>
              <a:rPr lang="en-CA" sz="1200" dirty="0">
                <a:latin typeface="Consolas" panose="020B0609020204030204" pitchFamily="49" charset="0"/>
                <a:cs typeface="Consolas" panose="020B0609020204030204" pitchFamily="49" charset="0"/>
              </a:rPr>
              <a:t>= 1;</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double max = array[0];</a:t>
            </a:r>
          </a:p>
          <a:p>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while ( </a:t>
            </a:r>
            <a:r>
              <a:rPr lang="en-CA" sz="1200" b="1" dirty="0" smtClean="0">
                <a:solidFill>
                  <a:srgbClr val="FF0000"/>
                </a:solidFill>
                <a:latin typeface="Consolas" panose="020B0609020204030204" pitchFamily="49" charset="0"/>
                <a:cs typeface="Consolas" panose="020B0609020204030204" pitchFamily="49" charset="0"/>
              </a:rPr>
              <a:t>k </a:t>
            </a:r>
            <a:r>
              <a:rPr lang="en-CA" sz="1200" b="1" dirty="0">
                <a:solidFill>
                  <a:srgbClr val="FF0000"/>
                </a:solidFill>
                <a:latin typeface="Consolas" panose="020B0609020204030204" pitchFamily="49" charset="0"/>
                <a:cs typeface="Consolas" panose="020B0609020204030204" pitchFamily="49" charset="0"/>
              </a:rPr>
              <a:t>&lt; </a:t>
            </a:r>
            <a:r>
              <a:rPr lang="en-CA" sz="1200" b="1" dirty="0" smtClean="0">
                <a:solidFill>
                  <a:srgbClr val="FF0000"/>
                </a:solidFill>
                <a:latin typeface="Consolas" panose="020B0609020204030204" pitchFamily="49" charset="0"/>
                <a:cs typeface="Consolas" panose="020B0609020204030204" pitchFamily="49" charset="0"/>
              </a:rPr>
              <a:t>capacity ) </a:t>
            </a:r>
            <a:r>
              <a:rPr lang="en-CA" sz="1200" b="1" dirty="0">
                <a:solidFill>
                  <a:srgbClr val="FF0000"/>
                </a:solidFill>
                <a:latin typeface="Consolas" panose="020B0609020204030204" pitchFamily="49" charset="0"/>
                <a:cs typeface="Consolas" panose="020B0609020204030204" pitchFamily="49" charset="0"/>
              </a:rPr>
              <a:t>{</a:t>
            </a:r>
          </a:p>
          <a:p>
            <a:r>
              <a:rPr lang="en-CA" sz="1200" b="1" dirty="0">
                <a:solidFill>
                  <a:srgbClr val="FF0000"/>
                </a:solidFill>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if ( max &lt; </a:t>
            </a:r>
            <a:r>
              <a:rPr lang="en-CA" sz="1200" b="1" dirty="0" smtClean="0">
                <a:solidFill>
                  <a:srgbClr val="FF0000"/>
                </a:solidFill>
                <a:latin typeface="Consolas" panose="020B0609020204030204" pitchFamily="49" charset="0"/>
                <a:cs typeface="Consolas" panose="020B0609020204030204" pitchFamily="49" charset="0"/>
              </a:rPr>
              <a:t>array[k] </a:t>
            </a:r>
            <a:r>
              <a:rPr lang="en-CA" sz="1200" b="1" dirty="0">
                <a:solidFill>
                  <a:srgbClr val="FF0000"/>
                </a:solidFill>
                <a:latin typeface="Consolas" panose="020B0609020204030204" pitchFamily="49" charset="0"/>
                <a:cs typeface="Consolas" panose="020B0609020204030204" pitchFamily="49" charset="0"/>
              </a:rPr>
              <a:t>) {</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array[k </a:t>
            </a:r>
            <a:r>
              <a:rPr lang="en-CA" sz="1200" dirty="0">
                <a:latin typeface="Consolas" panose="020B0609020204030204" pitchFamily="49" charset="0"/>
                <a:cs typeface="Consolas" panose="020B0609020204030204" pitchFamily="49" charset="0"/>
              </a:rPr>
              <a:t>- 1] = max;</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max </a:t>
            </a: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array[k];</a:t>
            </a:r>
            <a:endParaRPr lang="en-CA" sz="1200" dirty="0">
              <a:latin typeface="Consolas" panose="020B0609020204030204" pitchFamily="49" charset="0"/>
              <a:cs typeface="Consolas" panose="020B0609020204030204" pitchFamily="49" charset="0"/>
            </a:endParaRPr>
          </a:p>
          <a:p>
            <a:r>
              <a:rPr lang="en-CA" sz="1200" b="1" dirty="0">
                <a:solidFill>
                  <a:srgbClr val="FF0000"/>
                </a:solidFill>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else {</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array[k </a:t>
            </a:r>
            <a:r>
              <a:rPr lang="en-CA" sz="1200" dirty="0">
                <a:latin typeface="Consolas" panose="020B0609020204030204" pitchFamily="49" charset="0"/>
                <a:cs typeface="Consolas" panose="020B0609020204030204" pitchFamily="49" charset="0"/>
              </a:rPr>
              <a:t>- 1] = </a:t>
            </a:r>
            <a:r>
              <a:rPr lang="en-CA" sz="1200" dirty="0" smtClean="0">
                <a:latin typeface="Consolas" panose="020B0609020204030204" pitchFamily="49" charset="0"/>
                <a:cs typeface="Consolas" panose="020B0609020204030204" pitchFamily="49" charset="0"/>
              </a:rPr>
              <a:t>array[k];</a:t>
            </a:r>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n </a:t>
            </a: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k;</a:t>
            </a:r>
            <a:endParaRPr lang="en-CA" sz="1200" dirty="0">
              <a:latin typeface="Consolas" panose="020B0609020204030204" pitchFamily="49" charset="0"/>
              <a:cs typeface="Consolas" panose="020B0609020204030204" pitchFamily="49" charset="0"/>
            </a:endParaRPr>
          </a:p>
          <a:p>
            <a:r>
              <a:rPr lang="en-CA" sz="1200" b="1" dirty="0">
                <a:solidFill>
                  <a:srgbClr val="FF0000"/>
                </a:solidFill>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a:t>
            </a:r>
            <a:endParaRPr lang="en-CA" sz="1200" b="1" dirty="0">
              <a:solidFill>
                <a:srgbClr val="FF0000"/>
              </a:solidFill>
              <a:latin typeface="Consolas" panose="020B0609020204030204" pitchFamily="49" charset="0"/>
              <a:cs typeface="Consolas" panose="020B0609020204030204" pitchFamily="49" charset="0"/>
            </a:endParaRPr>
          </a:p>
          <a:p>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++k;</a:t>
            </a:r>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a:t>
            </a:r>
            <a:endParaRPr lang="en-CA" sz="1200" b="1" dirty="0">
              <a:solidFill>
                <a:srgbClr val="FF0000"/>
              </a:solidFill>
              <a:latin typeface="Consolas" panose="020B0609020204030204" pitchFamily="49" charset="0"/>
              <a:cs typeface="Consolas" panose="020B0609020204030204" pitchFamily="49" charset="0"/>
            </a:endParaRPr>
          </a:p>
          <a:p>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array[k </a:t>
            </a:r>
            <a:r>
              <a:rPr lang="en-CA" sz="1200" dirty="0">
                <a:latin typeface="Consolas" panose="020B0609020204030204" pitchFamily="49" charset="0"/>
                <a:cs typeface="Consolas" panose="020B0609020204030204" pitchFamily="49" charset="0"/>
              </a:rPr>
              <a:t>- 1] = max;</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capacity </a:t>
            </a:r>
            <a:r>
              <a:rPr lang="en-CA" sz="1200" dirty="0">
                <a:latin typeface="Consolas" panose="020B0609020204030204" pitchFamily="49" charset="0"/>
                <a:cs typeface="Consolas" panose="020B0609020204030204" pitchFamily="49" charset="0"/>
              </a:rPr>
              <a:t>= n;</a:t>
            </a:r>
          </a:p>
          <a:p>
            <a:r>
              <a:rPr lang="en-CA" sz="1200" dirty="0">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a:t>
            </a:r>
            <a:endParaRPr lang="en-CA" sz="1200" b="1" dirty="0">
              <a:solidFill>
                <a:srgbClr val="FF0000"/>
              </a:solidFill>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a:t>
            </a:r>
          </a:p>
        </p:txBody>
      </p:sp>
      <p:sp>
        <p:nvSpPr>
          <p:cNvPr id="5" name="Rectangle 4"/>
          <p:cNvSpPr/>
          <p:nvPr/>
        </p:nvSpPr>
        <p:spPr>
          <a:xfrm>
            <a:off x="4355976" y="1951087"/>
            <a:ext cx="4824536" cy="5078313"/>
          </a:xfrm>
          <a:prstGeom prst="rect">
            <a:avLst/>
          </a:prstGeom>
        </p:spPr>
        <p:txBody>
          <a:bodyPr wrap="square">
            <a:spAutoFit/>
          </a:bodyPr>
          <a:lstStyle/>
          <a:p>
            <a:r>
              <a:rPr lang="en-CA" sz="1200" dirty="0">
                <a:latin typeface="Consolas" panose="020B0609020204030204" pitchFamily="49" charset="0"/>
                <a:cs typeface="Consolas" panose="020B0609020204030204" pitchFamily="49" charset="0"/>
              </a:rPr>
              <a:t>void </a:t>
            </a:r>
            <a:r>
              <a:rPr lang="en-CA" sz="1200" dirty="0" smtClean="0">
                <a:latin typeface="Consolas" panose="020B0609020204030204" pitchFamily="49" charset="0"/>
                <a:cs typeface="Consolas" panose="020B0609020204030204" pitchFamily="49" charset="0"/>
              </a:rPr>
              <a:t>unstructured( </a:t>
            </a:r>
            <a:r>
              <a:rPr lang="en-CA" sz="1200" dirty="0">
                <a:latin typeface="Consolas" panose="020B0609020204030204" pitchFamily="49" charset="0"/>
                <a:cs typeface="Consolas" panose="020B0609020204030204" pitchFamily="49" charset="0"/>
              </a:rPr>
              <a:t>double array[], size_t capacity ) {</a:t>
            </a:r>
          </a:p>
          <a:p>
            <a:r>
              <a:rPr lang="en-CA" sz="1200" dirty="0">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start</a:t>
            </a:r>
            <a:r>
              <a:rPr lang="en-CA" sz="1200" b="1" dirty="0">
                <a:solidFill>
                  <a:srgbClr val="FF0000"/>
                </a:solidFill>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 </a:t>
            </a:r>
            <a:r>
              <a:rPr lang="en-CA" sz="1200" dirty="0">
                <a:solidFill>
                  <a:srgbClr val="FF0000"/>
                </a:solidFill>
                <a:latin typeface="Consolas" panose="020B0609020204030204" pitchFamily="49" charset="0"/>
                <a:cs typeface="Consolas" panose="020B0609020204030204" pitchFamily="49" charset="0"/>
              </a:rPr>
              <a:t>if ( capacity == 0 ) {</a:t>
            </a:r>
          </a:p>
          <a:p>
            <a:r>
              <a:rPr lang="en-CA" sz="1200" dirty="0">
                <a:solidFill>
                  <a:srgbClr val="FF0000"/>
                </a:solidFill>
                <a:latin typeface="Consolas" panose="020B0609020204030204" pitchFamily="49" charset="0"/>
                <a:cs typeface="Consolas" panose="020B0609020204030204" pitchFamily="49" charset="0"/>
              </a:rPr>
              <a:t>    </a:t>
            </a:r>
            <a:r>
              <a:rPr lang="en-CA" sz="1200" dirty="0" smtClean="0">
                <a:solidFill>
                  <a:srgbClr val="FF0000"/>
                </a:solidFill>
                <a:latin typeface="Consolas" panose="020B0609020204030204" pitchFamily="49" charset="0"/>
                <a:cs typeface="Consolas" panose="020B0609020204030204" pitchFamily="49" charset="0"/>
              </a:rPr>
              <a:t>    </a:t>
            </a:r>
            <a:r>
              <a:rPr lang="en-CA" sz="1200" dirty="0">
                <a:solidFill>
                  <a:srgbClr val="FF0000"/>
                </a:solidFill>
                <a:latin typeface="Consolas" panose="020B0609020204030204" pitchFamily="49" charset="0"/>
                <a:cs typeface="Consolas" panose="020B0609020204030204" pitchFamily="49" charset="0"/>
              </a:rPr>
              <a:t>return;</a:t>
            </a:r>
          </a:p>
          <a:p>
            <a:r>
              <a:rPr lang="en-CA" sz="1200" dirty="0">
                <a:solidFill>
                  <a:srgbClr val="FF0000"/>
                </a:solidFill>
                <a:latin typeface="Consolas" panose="020B0609020204030204" pitchFamily="49" charset="0"/>
                <a:cs typeface="Consolas" panose="020B0609020204030204" pitchFamily="49" charset="0"/>
              </a:rPr>
              <a:t>    </a:t>
            </a:r>
            <a:r>
              <a:rPr lang="en-CA" sz="1200" dirty="0" smtClean="0">
                <a:solidFill>
                  <a:srgbClr val="FF0000"/>
                </a:solidFill>
                <a:latin typeface="Consolas" panose="020B0609020204030204" pitchFamily="49" charset="0"/>
                <a:cs typeface="Consolas" panose="020B0609020204030204" pitchFamily="49" charset="0"/>
              </a:rPr>
              <a:t>}</a:t>
            </a:r>
            <a:endParaRPr lang="en-CA" sz="1200" dirty="0">
              <a:solidFill>
                <a:srgbClr val="FF0000"/>
              </a:solidFill>
              <a:latin typeface="Consolas" panose="020B0609020204030204" pitchFamily="49" charset="0"/>
              <a:cs typeface="Consolas" panose="020B0609020204030204" pitchFamily="49" charset="0"/>
            </a:endParaRPr>
          </a:p>
          <a:p>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size_t </a:t>
            </a:r>
            <a:r>
              <a:rPr lang="en-CA" sz="1200" dirty="0">
                <a:latin typeface="Consolas" panose="020B0609020204030204" pitchFamily="49" charset="0"/>
                <a:cs typeface="Consolas" panose="020B0609020204030204" pitchFamily="49" charset="0"/>
              </a:rPr>
              <a:t>n = 0;</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size_t k </a:t>
            </a:r>
            <a:r>
              <a:rPr lang="en-CA" sz="1200" dirty="0">
                <a:latin typeface="Consolas" panose="020B0609020204030204" pitchFamily="49" charset="0"/>
                <a:cs typeface="Consolas" panose="020B0609020204030204" pitchFamily="49" charset="0"/>
              </a:rPr>
              <a:t>= 1;</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double </a:t>
            </a:r>
            <a:r>
              <a:rPr lang="en-CA" sz="1200" dirty="0">
                <a:latin typeface="Consolas" panose="020B0609020204030204" pitchFamily="49" charset="0"/>
                <a:cs typeface="Consolas" panose="020B0609020204030204" pitchFamily="49" charset="0"/>
              </a:rPr>
              <a:t>max = array[0];</a:t>
            </a:r>
          </a:p>
          <a:p>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next</a:t>
            </a:r>
            <a:r>
              <a:rPr lang="en-CA" sz="1200" b="1" dirty="0">
                <a:solidFill>
                  <a:srgbClr val="FF0000"/>
                </a:solidFill>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 </a:t>
            </a:r>
            <a:r>
              <a:rPr lang="en-CA" sz="1200" dirty="0">
                <a:solidFill>
                  <a:srgbClr val="FF0000"/>
                </a:solidFill>
                <a:latin typeface="Consolas" panose="020B0609020204030204" pitchFamily="49" charset="0"/>
                <a:cs typeface="Consolas" panose="020B0609020204030204" pitchFamily="49" charset="0"/>
              </a:rPr>
              <a:t>if ( </a:t>
            </a:r>
            <a:r>
              <a:rPr lang="en-CA" sz="1200" dirty="0" smtClean="0">
                <a:solidFill>
                  <a:srgbClr val="FF0000"/>
                </a:solidFill>
                <a:latin typeface="Consolas" panose="020B0609020204030204" pitchFamily="49" charset="0"/>
                <a:cs typeface="Consolas" panose="020B0609020204030204" pitchFamily="49" charset="0"/>
              </a:rPr>
              <a:t>k </a:t>
            </a:r>
            <a:r>
              <a:rPr lang="en-CA" sz="1200" dirty="0">
                <a:solidFill>
                  <a:srgbClr val="FF0000"/>
                </a:solidFill>
                <a:latin typeface="Consolas" panose="020B0609020204030204" pitchFamily="49" charset="0"/>
                <a:cs typeface="Consolas" panose="020B0609020204030204" pitchFamily="49" charset="0"/>
              </a:rPr>
              <a:t>== </a:t>
            </a:r>
            <a:r>
              <a:rPr lang="en-CA" sz="1200" dirty="0" smtClean="0">
                <a:solidFill>
                  <a:srgbClr val="FF0000"/>
                </a:solidFill>
                <a:latin typeface="Consolas" panose="020B0609020204030204" pitchFamily="49" charset="0"/>
                <a:cs typeface="Consolas" panose="020B0609020204030204" pitchFamily="49" charset="0"/>
              </a:rPr>
              <a:t>capacity ) </a:t>
            </a:r>
            <a:r>
              <a:rPr lang="en-CA" sz="1200" dirty="0">
                <a:solidFill>
                  <a:srgbClr val="FF0000"/>
                </a:solidFill>
                <a:latin typeface="Consolas" panose="020B0609020204030204" pitchFamily="49" charset="0"/>
                <a:cs typeface="Consolas" panose="020B0609020204030204" pitchFamily="49" charset="0"/>
              </a:rPr>
              <a:t>{</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array[k </a:t>
            </a:r>
            <a:r>
              <a:rPr lang="en-CA" sz="1200" dirty="0">
                <a:latin typeface="Consolas" panose="020B0609020204030204" pitchFamily="49" charset="0"/>
                <a:cs typeface="Consolas" panose="020B0609020204030204" pitchFamily="49" charset="0"/>
              </a:rPr>
              <a:t>- 1] = max;</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capacity = n;</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goto </a:t>
            </a:r>
            <a:r>
              <a:rPr lang="en-CA" sz="1200" b="1" dirty="0">
                <a:solidFill>
                  <a:srgbClr val="FF0000"/>
                </a:solidFill>
                <a:latin typeface="Consolas" panose="020B0609020204030204" pitchFamily="49" charset="0"/>
                <a:cs typeface="Consolas" panose="020B0609020204030204" pitchFamily="49" charset="0"/>
              </a:rPr>
              <a:t>start</a:t>
            </a:r>
            <a:r>
              <a:rPr lang="en-CA" sz="1200" dirty="0">
                <a:latin typeface="Consolas" panose="020B0609020204030204" pitchFamily="49" charset="0"/>
                <a:cs typeface="Consolas" panose="020B0609020204030204" pitchFamily="49" charset="0"/>
              </a:rPr>
              <a:t>;</a:t>
            </a:r>
          </a:p>
          <a:p>
            <a:r>
              <a:rPr lang="en-CA" sz="1200" dirty="0">
                <a:latin typeface="Consolas" panose="020B0609020204030204" pitchFamily="49" charset="0"/>
                <a:cs typeface="Consolas" panose="020B0609020204030204" pitchFamily="49" charset="0"/>
              </a:rPr>
              <a:t>    </a:t>
            </a:r>
            <a:r>
              <a:rPr lang="en-CA" sz="1200" dirty="0" smtClean="0">
                <a:solidFill>
                  <a:srgbClr val="FF0000"/>
                </a:solidFill>
                <a:latin typeface="Consolas" panose="020B0609020204030204" pitchFamily="49" charset="0"/>
                <a:cs typeface="Consolas" panose="020B0609020204030204" pitchFamily="49" charset="0"/>
              </a:rPr>
              <a:t>}</a:t>
            </a:r>
            <a:endParaRPr lang="en-CA" sz="1200" dirty="0">
              <a:solidFill>
                <a:srgbClr val="FF0000"/>
              </a:solidFill>
              <a:latin typeface="Consolas" panose="020B0609020204030204" pitchFamily="49" charset="0"/>
              <a:cs typeface="Consolas" panose="020B0609020204030204" pitchFamily="49" charset="0"/>
            </a:endParaRPr>
          </a:p>
          <a:p>
            <a:endParaRPr lang="en-CA" sz="1200" dirty="0">
              <a:latin typeface="Consolas" panose="020B0609020204030204" pitchFamily="49" charset="0"/>
              <a:cs typeface="Consolas" panose="020B0609020204030204" pitchFamily="49" charset="0"/>
            </a:endParaRPr>
          </a:p>
          <a:p>
            <a:r>
              <a:rPr lang="en-CA" sz="1200" dirty="0">
                <a:solidFill>
                  <a:srgbClr val="FF0000"/>
                </a:solidFill>
                <a:latin typeface="Consolas" panose="020B0609020204030204" pitchFamily="49" charset="0"/>
                <a:cs typeface="Consolas" panose="020B0609020204030204" pitchFamily="49" charset="0"/>
              </a:rPr>
              <a:t>    </a:t>
            </a:r>
            <a:r>
              <a:rPr lang="en-CA" sz="1200" dirty="0" smtClean="0">
                <a:solidFill>
                  <a:srgbClr val="FF0000"/>
                </a:solidFill>
                <a:latin typeface="Consolas" panose="020B0609020204030204" pitchFamily="49" charset="0"/>
                <a:cs typeface="Consolas" panose="020B0609020204030204" pitchFamily="49" charset="0"/>
              </a:rPr>
              <a:t>if </a:t>
            </a:r>
            <a:r>
              <a:rPr lang="en-CA" sz="1200" dirty="0">
                <a:solidFill>
                  <a:srgbClr val="FF0000"/>
                </a:solidFill>
                <a:latin typeface="Consolas" panose="020B0609020204030204" pitchFamily="49" charset="0"/>
                <a:cs typeface="Consolas" panose="020B0609020204030204" pitchFamily="49" charset="0"/>
              </a:rPr>
              <a:t>( max &lt; </a:t>
            </a:r>
            <a:r>
              <a:rPr lang="en-CA" sz="1200" dirty="0" smtClean="0">
                <a:solidFill>
                  <a:srgbClr val="FF0000"/>
                </a:solidFill>
                <a:latin typeface="Consolas" panose="020B0609020204030204" pitchFamily="49" charset="0"/>
                <a:cs typeface="Consolas" panose="020B0609020204030204" pitchFamily="49" charset="0"/>
              </a:rPr>
              <a:t>array[k] </a:t>
            </a:r>
            <a:r>
              <a:rPr lang="en-CA" sz="1200" dirty="0">
                <a:solidFill>
                  <a:srgbClr val="FF0000"/>
                </a:solidFill>
                <a:latin typeface="Consolas" panose="020B0609020204030204" pitchFamily="49" charset="0"/>
                <a:cs typeface="Consolas" panose="020B0609020204030204" pitchFamily="49" charset="0"/>
              </a:rPr>
              <a:t>) {</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array[k </a:t>
            </a:r>
            <a:r>
              <a:rPr lang="en-CA" sz="1200" dirty="0">
                <a:latin typeface="Consolas" panose="020B0609020204030204" pitchFamily="49" charset="0"/>
                <a:cs typeface="Consolas" panose="020B0609020204030204" pitchFamily="49" charset="0"/>
              </a:rPr>
              <a:t>- 1] = max;</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max = </a:t>
            </a:r>
            <a:r>
              <a:rPr lang="en-CA" sz="1200" dirty="0" smtClean="0">
                <a:latin typeface="Consolas" panose="020B0609020204030204" pitchFamily="49" charset="0"/>
                <a:cs typeface="Consolas" panose="020B0609020204030204" pitchFamily="49" charset="0"/>
              </a:rPr>
              <a:t>array[k];</a:t>
            </a:r>
            <a:endParaRPr lang="en-CA" sz="1200" dirty="0">
              <a:latin typeface="Consolas" panose="020B0609020204030204" pitchFamily="49" charset="0"/>
              <a:cs typeface="Consolas" panose="020B0609020204030204" pitchFamily="49" charset="0"/>
            </a:endParaRPr>
          </a:p>
          <a:p>
            <a:r>
              <a:rPr lang="en-CA" sz="1200" dirty="0">
                <a:solidFill>
                  <a:srgbClr val="FF0000"/>
                </a:solidFill>
                <a:latin typeface="Consolas" panose="020B0609020204030204" pitchFamily="49" charset="0"/>
                <a:cs typeface="Consolas" panose="020B0609020204030204" pitchFamily="49" charset="0"/>
              </a:rPr>
              <a:t>    </a:t>
            </a:r>
            <a:r>
              <a:rPr lang="en-CA" sz="1200" dirty="0" smtClean="0">
                <a:solidFill>
                  <a:srgbClr val="FF0000"/>
                </a:solidFill>
                <a:latin typeface="Consolas" panose="020B0609020204030204" pitchFamily="49" charset="0"/>
                <a:cs typeface="Consolas" panose="020B0609020204030204" pitchFamily="49" charset="0"/>
              </a:rPr>
              <a:t>} </a:t>
            </a:r>
            <a:r>
              <a:rPr lang="en-CA" sz="1200" dirty="0">
                <a:solidFill>
                  <a:srgbClr val="FF0000"/>
                </a:solidFill>
                <a:latin typeface="Consolas" panose="020B0609020204030204" pitchFamily="49" charset="0"/>
                <a:cs typeface="Consolas" panose="020B0609020204030204" pitchFamily="49" charset="0"/>
              </a:rPr>
              <a:t>else {</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array[k </a:t>
            </a:r>
            <a:r>
              <a:rPr lang="en-CA" sz="1200" dirty="0">
                <a:latin typeface="Consolas" panose="020B0609020204030204" pitchFamily="49" charset="0"/>
                <a:cs typeface="Consolas" panose="020B0609020204030204" pitchFamily="49" charset="0"/>
              </a:rPr>
              <a:t>- 1] = </a:t>
            </a:r>
            <a:r>
              <a:rPr lang="en-CA" sz="1200" dirty="0" smtClean="0">
                <a:latin typeface="Consolas" panose="020B0609020204030204" pitchFamily="49" charset="0"/>
                <a:cs typeface="Consolas" panose="020B0609020204030204" pitchFamily="49" charset="0"/>
              </a:rPr>
              <a:t>array[k];</a:t>
            </a:r>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n = </a:t>
            </a:r>
            <a:r>
              <a:rPr lang="en-CA" sz="1200" dirty="0" smtClean="0">
                <a:latin typeface="Consolas" panose="020B0609020204030204" pitchFamily="49" charset="0"/>
                <a:cs typeface="Consolas" panose="020B0609020204030204" pitchFamily="49" charset="0"/>
              </a:rPr>
              <a:t>k;</a:t>
            </a:r>
            <a:endParaRPr lang="en-CA" sz="1200" dirty="0">
              <a:latin typeface="Consolas" panose="020B0609020204030204" pitchFamily="49" charset="0"/>
              <a:cs typeface="Consolas" panose="020B0609020204030204" pitchFamily="49" charset="0"/>
            </a:endParaRPr>
          </a:p>
          <a:p>
            <a:r>
              <a:rPr lang="en-CA" sz="1200" dirty="0">
                <a:solidFill>
                  <a:srgbClr val="FF0000"/>
                </a:solidFill>
                <a:latin typeface="Consolas" panose="020B0609020204030204" pitchFamily="49" charset="0"/>
                <a:cs typeface="Consolas" panose="020B0609020204030204" pitchFamily="49" charset="0"/>
              </a:rPr>
              <a:t>    </a:t>
            </a:r>
            <a:r>
              <a:rPr lang="en-CA" sz="1200" dirty="0" smtClean="0">
                <a:solidFill>
                  <a:srgbClr val="FF0000"/>
                </a:solidFill>
                <a:latin typeface="Consolas" panose="020B0609020204030204" pitchFamily="49" charset="0"/>
                <a:cs typeface="Consolas" panose="020B0609020204030204" pitchFamily="49" charset="0"/>
              </a:rPr>
              <a:t>}</a:t>
            </a:r>
            <a:endParaRPr lang="en-CA" sz="1200" dirty="0">
              <a:solidFill>
                <a:srgbClr val="FF0000"/>
              </a:solidFill>
              <a:latin typeface="Consolas" panose="020B0609020204030204" pitchFamily="49" charset="0"/>
              <a:cs typeface="Consolas" panose="020B0609020204030204" pitchFamily="49" charset="0"/>
            </a:endParaRPr>
          </a:p>
          <a:p>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++k;</a:t>
            </a:r>
            <a:endParaRPr lang="en-CA" sz="1200" dirty="0">
              <a:latin typeface="Consolas" panose="020B0609020204030204" pitchFamily="49" charset="0"/>
              <a:cs typeface="Consolas" panose="020B0609020204030204" pitchFamily="49" charset="0"/>
            </a:endParaRP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goto </a:t>
            </a:r>
            <a:r>
              <a:rPr lang="en-CA" sz="1200" b="1" dirty="0">
                <a:solidFill>
                  <a:srgbClr val="FF0000"/>
                </a:solidFill>
                <a:latin typeface="Consolas" panose="020B0609020204030204" pitchFamily="49" charset="0"/>
                <a:cs typeface="Consolas" panose="020B0609020204030204" pitchFamily="49" charset="0"/>
              </a:rPr>
              <a:t>next</a:t>
            </a:r>
            <a:r>
              <a:rPr lang="en-CA" sz="1200" dirty="0">
                <a:latin typeface="Consolas" panose="020B0609020204030204" pitchFamily="49" charset="0"/>
                <a:cs typeface="Consolas" panose="020B0609020204030204" pitchFamily="49" charset="0"/>
              </a:rPr>
              <a:t>;</a:t>
            </a:r>
          </a:p>
          <a:p>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61008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Moral of the story…</a:t>
            </a:r>
            <a:endParaRPr lang="en-CA" dirty="0"/>
          </a:p>
        </p:txBody>
      </p:sp>
      <p:sp>
        <p:nvSpPr>
          <p:cNvPr id="3" name="Content Placeholder 2"/>
          <p:cNvSpPr>
            <a:spLocks noGrp="1"/>
          </p:cNvSpPr>
          <p:nvPr>
            <p:ph idx="1"/>
          </p:nvPr>
        </p:nvSpPr>
        <p:spPr/>
        <p:txBody>
          <a:bodyPr/>
          <a:lstStyle/>
          <a:p>
            <a:r>
              <a:rPr lang="en-CA" dirty="0" smtClean="0"/>
              <a:t>You will not be required to seriously investigate the structured programming theorem or to prove two flow charts are equivalent</a:t>
            </a:r>
          </a:p>
          <a:p>
            <a:endParaRPr lang="en-CA" dirty="0"/>
          </a:p>
          <a:p>
            <a:r>
              <a:rPr lang="en-CA" dirty="0" smtClean="0"/>
              <a:t>Use this as a guide to designing algorithms:</a:t>
            </a:r>
          </a:p>
          <a:p>
            <a:pPr lvl="1"/>
            <a:r>
              <a:rPr lang="en-CA" dirty="0" smtClean="0"/>
              <a:t>Always think in terms of looping while some condition is true</a:t>
            </a:r>
          </a:p>
          <a:p>
            <a:pPr lvl="1"/>
            <a:r>
              <a:rPr lang="en-CA" dirty="0" smtClean="0"/>
              <a:t>Understand when you need to terminate the loop</a:t>
            </a:r>
          </a:p>
          <a:p>
            <a:pPr lvl="1"/>
            <a:r>
              <a:rPr lang="en-CA" dirty="0" smtClean="0"/>
              <a:t>Always ask Boolean-valued questions, either for while loops or conditional statements</a:t>
            </a:r>
          </a:p>
          <a:p>
            <a:pPr lvl="1"/>
            <a:endParaRPr lang="en-CA" dirty="0"/>
          </a:p>
        </p:txBody>
      </p:sp>
    </p:spTree>
    <p:extLst>
      <p:ext uri="{BB962C8B-B14F-4D97-AF65-F5344CB8AC3E}">
        <p14:creationId xmlns:p14="http://schemas.microsoft.com/office/powerpoint/2010/main" val="361671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Review the statements we have seen to this point</a:t>
            </a:r>
          </a:p>
          <a:p>
            <a:pPr lvl="1"/>
            <a:r>
              <a:rPr lang="en-CA" dirty="0" smtClean="0"/>
              <a:t>Look at some very ugly flow charts apparently implementable only with a </a:t>
            </a:r>
            <a:r>
              <a:rPr lang="en-CA" i="1" dirty="0" smtClean="0"/>
              <a:t>goto</a:t>
            </a:r>
            <a:r>
              <a:rPr lang="en-CA" dirty="0" smtClean="0"/>
              <a:t> statement</a:t>
            </a:r>
          </a:p>
          <a:p>
            <a:pPr lvl="1"/>
            <a:r>
              <a:rPr lang="en-CA" dirty="0" smtClean="0"/>
              <a:t>Review theorems and present the structured programming theorem</a:t>
            </a:r>
          </a:p>
          <a:p>
            <a:pPr lvl="1"/>
            <a:r>
              <a:rPr lang="en-CA" dirty="0" smtClean="0"/>
              <a:t>Look at some simple consequences based on flow charts</a:t>
            </a:r>
          </a:p>
          <a:p>
            <a:pPr lvl="1"/>
            <a:r>
              <a:rPr lang="en-CA" dirty="0" smtClean="0"/>
              <a:t>See how to use the structured programming theorem when designing algorithms</a:t>
            </a:r>
          </a:p>
          <a:p>
            <a:pPr lvl="1"/>
            <a:endParaRPr lang="en-CA" dirty="0" smtClean="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wharder\Desktop\fc.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340768"/>
            <a:ext cx="4169063" cy="18178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The flow charts so far</a:t>
            </a:r>
          </a:p>
        </p:txBody>
      </p:sp>
      <p:sp>
        <p:nvSpPr>
          <p:cNvPr id="3" name="Content Placeholder 2"/>
          <p:cNvSpPr>
            <a:spLocks noGrp="1"/>
          </p:cNvSpPr>
          <p:nvPr>
            <p:ph idx="1"/>
          </p:nvPr>
        </p:nvSpPr>
        <p:spPr>
          <a:xfrm>
            <a:off x="457200" y="1600200"/>
            <a:ext cx="8219256" cy="4525963"/>
          </a:xfrm>
        </p:spPr>
        <p:txBody>
          <a:bodyPr/>
          <a:lstStyle/>
          <a:p>
            <a:r>
              <a:rPr lang="en-CA" dirty="0" smtClean="0"/>
              <a:t>To go back to our first example:</a:t>
            </a:r>
          </a:p>
          <a:p>
            <a:pPr marL="800100" lvl="2" indent="0">
              <a:buNone/>
            </a:pPr>
            <a:r>
              <a:rPr lang="en-CA" sz="1000" dirty="0" smtClean="0">
                <a:latin typeface="Consolas" panose="020B0609020204030204" pitchFamily="49" charset="0"/>
                <a:cs typeface="Consolas" panose="020B0609020204030204" pitchFamily="49" charset="0"/>
              </a:rPr>
              <a:t>bool flag_1{ true };</a:t>
            </a:r>
          </a:p>
          <a:p>
            <a:pPr marL="800100" lvl="2" indent="0">
              <a:buNone/>
            </a:pPr>
            <a:endParaRPr lang="en-CA" sz="1000" dirty="0">
              <a:latin typeface="Consolas" panose="020B0609020204030204" pitchFamily="49" charset="0"/>
              <a:cs typeface="Consolas" panose="020B0609020204030204" pitchFamily="49" charset="0"/>
            </a:endParaRPr>
          </a:p>
          <a:p>
            <a:pPr marL="800100" lvl="2" indent="0">
              <a:buNone/>
            </a:pPr>
            <a:r>
              <a:rPr lang="en-CA" sz="1000" dirty="0" smtClean="0">
                <a:latin typeface="Consolas" panose="020B0609020204030204" pitchFamily="49" charset="0"/>
                <a:cs typeface="Consolas" panose="020B0609020204030204" pitchFamily="49" charset="0"/>
              </a:rPr>
              <a:t>while ( flag_1 ) {</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bool flag_2{ false };</a:t>
            </a:r>
          </a:p>
          <a:p>
            <a:pPr marL="800100" lvl="2" indent="0">
              <a:buNone/>
            </a:pPr>
            <a:endParaRPr lang="en-CA" sz="1000" dirty="0" smtClean="0">
              <a:latin typeface="Consolas" panose="020B0609020204030204" pitchFamily="49" charset="0"/>
              <a:cs typeface="Consolas" panose="020B0609020204030204" pitchFamily="49" charset="0"/>
            </a:endParaRPr>
          </a:p>
          <a:p>
            <a:pPr marL="800100" lvl="2" indent="0">
              <a:buNone/>
            </a:pPr>
            <a:r>
              <a:rPr lang="en-CA" sz="1000" dirty="0" smtClean="0">
                <a:latin typeface="Consolas" panose="020B0609020204030204" pitchFamily="49" charset="0"/>
                <a:cs typeface="Consolas" panose="020B0609020204030204" pitchFamily="49" charset="0"/>
              </a:rPr>
              <a:t>    if ( </a:t>
            </a:r>
            <a:r>
              <a:rPr lang="en-CA" sz="1000" i="1" dirty="0" smtClean="0">
                <a:latin typeface="Consolas" panose="020B0609020204030204" pitchFamily="49" charset="0"/>
                <a:cs typeface="Consolas" panose="020B0609020204030204" pitchFamily="49" charset="0"/>
              </a:rPr>
              <a:t>condition-1 </a:t>
            </a:r>
            <a:r>
              <a:rPr lang="en-CA" sz="1000" dirty="0" smtClean="0">
                <a:latin typeface="Consolas" panose="020B0609020204030204" pitchFamily="49" charset="0"/>
                <a:cs typeface="Consolas" panose="020B0609020204030204" pitchFamily="49" charset="0"/>
              </a:rPr>
              <a:t>) {</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 Block A</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if ( </a:t>
            </a:r>
            <a:r>
              <a:rPr lang="en-CA" sz="1000" i="1" dirty="0" smtClean="0">
                <a:latin typeface="Consolas" panose="020B0609020204030204" pitchFamily="49" charset="0"/>
                <a:cs typeface="Consolas" panose="020B0609020204030204" pitchFamily="49" charset="0"/>
              </a:rPr>
              <a:t>condition-2</a:t>
            </a:r>
            <a:r>
              <a:rPr lang="en-CA" sz="1000" dirty="0" smtClean="0">
                <a:latin typeface="Consolas" panose="020B0609020204030204" pitchFamily="49" charset="0"/>
                <a:cs typeface="Consolas" panose="020B0609020204030204" pitchFamily="49" charset="0"/>
              </a:rPr>
              <a:t> ) {</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 Block E</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flag_2 = true;</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 else {</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 Block C</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 else {</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 Blcok B</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flag_2 = true;</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a:t>
            </a:r>
          </a:p>
          <a:p>
            <a:pPr marL="800100" lvl="2" indent="0">
              <a:buNone/>
            </a:pPr>
            <a:endParaRPr lang="en-CA" sz="1000" dirty="0">
              <a:latin typeface="Consolas" panose="020B0609020204030204" pitchFamily="49" charset="0"/>
              <a:cs typeface="Consolas" panose="020B0609020204030204" pitchFamily="49" charset="0"/>
            </a:endParaRPr>
          </a:p>
          <a:p>
            <a:pPr marL="800100" lvl="2" indent="0">
              <a:buNone/>
            </a:pPr>
            <a:r>
              <a:rPr lang="en-CA" sz="1000" dirty="0" smtClean="0">
                <a:latin typeface="Consolas" panose="020B0609020204030204" pitchFamily="49" charset="0"/>
                <a:cs typeface="Consolas" panose="020B0609020204030204" pitchFamily="49" charset="0"/>
              </a:rPr>
              <a:t>    if ( flag_2 ) {</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if ( </a:t>
            </a:r>
            <a:r>
              <a:rPr lang="en-CA" sz="1000" i="1" dirty="0" smtClean="0">
                <a:latin typeface="Consolas" panose="020B0609020204030204" pitchFamily="49" charset="0"/>
                <a:cs typeface="Consolas" panose="020B0609020204030204" pitchFamily="49" charset="0"/>
              </a:rPr>
              <a:t>condition-3</a:t>
            </a:r>
            <a:r>
              <a:rPr lang="en-CA" sz="1000" dirty="0" smtClean="0">
                <a:latin typeface="Consolas" panose="020B0609020204030204" pitchFamily="49" charset="0"/>
                <a:cs typeface="Consolas" panose="020B0609020204030204" pitchFamily="49" charset="0"/>
              </a:rPr>
              <a:t> ) {</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 Block D</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 else {</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flag_1 = false;</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a:t>
            </a:r>
          </a:p>
          <a:p>
            <a:pPr marL="800100" lvl="2" indent="0">
              <a:buNone/>
            </a:pPr>
            <a:r>
              <a:rPr lang="en-CA" sz="1000" dirty="0" smtClean="0">
                <a:latin typeface="Consolas" panose="020B0609020204030204" pitchFamily="49" charset="0"/>
                <a:cs typeface="Consolas" panose="020B0609020204030204" pitchFamily="49" charset="0"/>
              </a:rPr>
              <a:t>}</a:t>
            </a:r>
          </a:p>
        </p:txBody>
      </p:sp>
      <p:sp>
        <p:nvSpPr>
          <p:cNvPr id="4" name="TextBox 3"/>
          <p:cNvSpPr txBox="1"/>
          <p:nvPr/>
        </p:nvSpPr>
        <p:spPr>
          <a:xfrm>
            <a:off x="5491243" y="1906120"/>
            <a:ext cx="340158" cy="369332"/>
          </a:xfrm>
          <a:prstGeom prst="rect">
            <a:avLst/>
          </a:prstGeom>
          <a:noFill/>
        </p:spPr>
        <p:txBody>
          <a:bodyPr wrap="none" rtlCol="0">
            <a:spAutoFit/>
          </a:bodyPr>
          <a:lstStyle/>
          <a:p>
            <a:r>
              <a:rPr lang="en-CA" dirty="0" smtClean="0">
                <a:solidFill>
                  <a:srgbClr val="FF0000"/>
                </a:solidFill>
                <a:latin typeface="Georgia" panose="02040502050405020303" pitchFamily="18" charset="0"/>
              </a:rPr>
              <a:t>A</a:t>
            </a:r>
            <a:endParaRPr lang="en-CA" dirty="0">
              <a:solidFill>
                <a:srgbClr val="FF0000"/>
              </a:solidFill>
              <a:latin typeface="Georgia" panose="02040502050405020303" pitchFamily="18" charset="0"/>
            </a:endParaRPr>
          </a:p>
        </p:txBody>
      </p:sp>
      <p:sp>
        <p:nvSpPr>
          <p:cNvPr id="6" name="TextBox 5"/>
          <p:cNvSpPr txBox="1"/>
          <p:nvPr/>
        </p:nvSpPr>
        <p:spPr>
          <a:xfrm>
            <a:off x="6444208" y="3158599"/>
            <a:ext cx="335348" cy="369332"/>
          </a:xfrm>
          <a:prstGeom prst="rect">
            <a:avLst/>
          </a:prstGeom>
          <a:noFill/>
        </p:spPr>
        <p:txBody>
          <a:bodyPr wrap="none" rtlCol="0">
            <a:spAutoFit/>
          </a:bodyPr>
          <a:lstStyle/>
          <a:p>
            <a:r>
              <a:rPr lang="en-CA" dirty="0" smtClean="0">
                <a:solidFill>
                  <a:srgbClr val="FF0000"/>
                </a:solidFill>
                <a:latin typeface="Georgia" panose="02040502050405020303" pitchFamily="18" charset="0"/>
              </a:rPr>
              <a:t>E</a:t>
            </a:r>
            <a:endParaRPr lang="en-CA" dirty="0">
              <a:solidFill>
                <a:srgbClr val="FF0000"/>
              </a:solidFill>
              <a:latin typeface="Georgia" panose="02040502050405020303" pitchFamily="18" charset="0"/>
            </a:endParaRPr>
          </a:p>
        </p:txBody>
      </p:sp>
      <p:sp>
        <p:nvSpPr>
          <p:cNvPr id="7" name="TextBox 6"/>
          <p:cNvSpPr txBox="1"/>
          <p:nvPr/>
        </p:nvSpPr>
        <p:spPr>
          <a:xfrm>
            <a:off x="6233152" y="2510527"/>
            <a:ext cx="340158" cy="369332"/>
          </a:xfrm>
          <a:prstGeom prst="rect">
            <a:avLst/>
          </a:prstGeom>
          <a:noFill/>
        </p:spPr>
        <p:txBody>
          <a:bodyPr wrap="none" rtlCol="0">
            <a:spAutoFit/>
          </a:bodyPr>
          <a:lstStyle/>
          <a:p>
            <a:r>
              <a:rPr lang="en-CA" dirty="0" smtClean="0">
                <a:solidFill>
                  <a:srgbClr val="FF0000"/>
                </a:solidFill>
                <a:latin typeface="Georgia" panose="02040502050405020303" pitchFamily="18" charset="0"/>
              </a:rPr>
              <a:t>C</a:t>
            </a:r>
            <a:endParaRPr lang="en-CA" dirty="0">
              <a:solidFill>
                <a:srgbClr val="FF0000"/>
              </a:solidFill>
              <a:latin typeface="Georgia" panose="02040502050405020303" pitchFamily="18" charset="0"/>
            </a:endParaRPr>
          </a:p>
        </p:txBody>
      </p:sp>
      <p:sp>
        <p:nvSpPr>
          <p:cNvPr id="8" name="TextBox 7"/>
          <p:cNvSpPr txBox="1"/>
          <p:nvPr/>
        </p:nvSpPr>
        <p:spPr>
          <a:xfrm>
            <a:off x="6702476" y="2510527"/>
            <a:ext cx="357790" cy="369332"/>
          </a:xfrm>
          <a:prstGeom prst="rect">
            <a:avLst/>
          </a:prstGeom>
          <a:noFill/>
        </p:spPr>
        <p:txBody>
          <a:bodyPr wrap="none" rtlCol="0">
            <a:spAutoFit/>
          </a:bodyPr>
          <a:lstStyle/>
          <a:p>
            <a:r>
              <a:rPr lang="en-CA" dirty="0" smtClean="0">
                <a:solidFill>
                  <a:srgbClr val="FF0000"/>
                </a:solidFill>
                <a:latin typeface="Georgia" panose="02040502050405020303" pitchFamily="18" charset="0"/>
              </a:rPr>
              <a:t>D</a:t>
            </a:r>
            <a:endParaRPr lang="en-CA" dirty="0">
              <a:solidFill>
                <a:srgbClr val="FF0000"/>
              </a:solidFill>
              <a:latin typeface="Georgia" panose="02040502050405020303" pitchFamily="18" charset="0"/>
            </a:endParaRPr>
          </a:p>
        </p:txBody>
      </p:sp>
      <p:sp>
        <p:nvSpPr>
          <p:cNvPr id="10" name="TextBox 9"/>
          <p:cNvSpPr txBox="1"/>
          <p:nvPr/>
        </p:nvSpPr>
        <p:spPr>
          <a:xfrm>
            <a:off x="7380312" y="1904430"/>
            <a:ext cx="340158" cy="369332"/>
          </a:xfrm>
          <a:prstGeom prst="rect">
            <a:avLst/>
          </a:prstGeom>
          <a:noFill/>
        </p:spPr>
        <p:txBody>
          <a:bodyPr wrap="none" rtlCol="0">
            <a:spAutoFit/>
          </a:bodyPr>
          <a:lstStyle/>
          <a:p>
            <a:r>
              <a:rPr lang="en-CA" dirty="0" smtClean="0">
                <a:solidFill>
                  <a:srgbClr val="FF0000"/>
                </a:solidFill>
                <a:latin typeface="Georgia" panose="02040502050405020303" pitchFamily="18" charset="0"/>
              </a:rPr>
              <a:t>B</a:t>
            </a:r>
            <a:endParaRPr lang="en-CA" dirty="0">
              <a:solidFill>
                <a:srgbClr val="FF0000"/>
              </a:solidFill>
              <a:latin typeface="Georgia" panose="02040502050405020303" pitchFamily="18" charset="0"/>
            </a:endParaRPr>
          </a:p>
        </p:txBody>
      </p:sp>
      <p:sp>
        <p:nvSpPr>
          <p:cNvPr id="11" name="Rectangle 10"/>
          <p:cNvSpPr/>
          <p:nvPr/>
        </p:nvSpPr>
        <p:spPr>
          <a:xfrm>
            <a:off x="3419872" y="3548406"/>
            <a:ext cx="3303994" cy="3170099"/>
          </a:xfrm>
          <a:prstGeom prst="rect">
            <a:avLst/>
          </a:prstGeom>
        </p:spPr>
        <p:txBody>
          <a:bodyPr wrap="square">
            <a:spAutoFit/>
          </a:bodyPr>
          <a:lstStyle/>
          <a:p>
            <a:pPr marL="800100" lvl="2" indent="0">
              <a:buNone/>
            </a:pPr>
            <a:r>
              <a:rPr lang="en-CA" sz="1000" b="1" dirty="0">
                <a:solidFill>
                  <a:srgbClr val="0070C0"/>
                </a:solidFill>
                <a:latin typeface="Consolas" panose="020B0609020204030204" pitchFamily="49" charset="0"/>
                <a:cs typeface="Consolas" panose="020B0609020204030204" pitchFamily="49" charset="0"/>
              </a:rPr>
              <a:t>first: </a:t>
            </a:r>
            <a:r>
              <a:rPr lang="en-CA" sz="1000" dirty="0">
                <a:latin typeface="Consolas" panose="020B0609020204030204" pitchFamily="49" charset="0"/>
                <a:cs typeface="Consolas" panose="020B0609020204030204" pitchFamily="49" charset="0"/>
              </a:rPr>
              <a:t>if ( </a:t>
            </a:r>
            <a:r>
              <a:rPr lang="en-CA" sz="1000" i="1" dirty="0">
                <a:latin typeface="Consolas" panose="020B0609020204030204" pitchFamily="49" charset="0"/>
                <a:cs typeface="Consolas" panose="020B0609020204030204" pitchFamily="49" charset="0"/>
              </a:rPr>
              <a:t>condition-1</a:t>
            </a:r>
            <a:r>
              <a:rPr lang="en-CA" sz="1000" dirty="0">
                <a:latin typeface="Consolas" panose="020B0609020204030204" pitchFamily="49" charset="0"/>
                <a:cs typeface="Consolas" panose="020B0609020204030204" pitchFamily="49" charset="0"/>
              </a:rPr>
              <a:t> ) </a:t>
            </a:r>
            <a:r>
              <a:rPr lang="en-CA" sz="1000" dirty="0" smtClean="0">
                <a:latin typeface="Consolas" panose="020B0609020204030204" pitchFamily="49" charset="0"/>
                <a:cs typeface="Consolas" panose="020B0609020204030204" pitchFamily="49" charset="0"/>
              </a:rPr>
              <a:t>{</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 Block A</a:t>
            </a:r>
            <a:endParaRPr lang="en-CA" sz="1000" dirty="0">
              <a:latin typeface="Consolas" panose="020B0609020204030204" pitchFamily="49" charset="0"/>
              <a:cs typeface="Consolas" panose="020B0609020204030204" pitchFamily="49" charset="0"/>
            </a:endParaRPr>
          </a:p>
          <a:p>
            <a:pPr marL="800100" lvl="2" indent="0">
              <a:buNone/>
            </a:pPr>
            <a:r>
              <a:rPr lang="en-CA" sz="1000" dirty="0">
                <a:latin typeface="Consolas" panose="020B0609020204030204" pitchFamily="49" charset="0"/>
                <a:cs typeface="Consolas" panose="020B0609020204030204" pitchFamily="49" charset="0"/>
              </a:rPr>
              <a:t>    goto </a:t>
            </a:r>
            <a:r>
              <a:rPr lang="en-CA" sz="1000" b="1" dirty="0">
                <a:solidFill>
                  <a:srgbClr val="FF0000"/>
                </a:solidFill>
                <a:latin typeface="Consolas" panose="020B0609020204030204" pitchFamily="49" charset="0"/>
                <a:cs typeface="Consolas" panose="020B0609020204030204" pitchFamily="49" charset="0"/>
              </a:rPr>
              <a:t>second</a:t>
            </a:r>
            <a:r>
              <a:rPr lang="en-CA" sz="1000" dirty="0">
                <a:latin typeface="Consolas" panose="020B0609020204030204" pitchFamily="49" charset="0"/>
                <a:cs typeface="Consolas" panose="020B0609020204030204" pitchFamily="49" charset="0"/>
              </a:rPr>
              <a:t>;</a:t>
            </a:r>
          </a:p>
          <a:p>
            <a:pPr marL="800100" lvl="2" indent="0">
              <a:buNone/>
            </a:pPr>
            <a:r>
              <a:rPr lang="en-CA" sz="1000" dirty="0">
                <a:latin typeface="Consolas" panose="020B0609020204030204" pitchFamily="49" charset="0"/>
                <a:cs typeface="Consolas" panose="020B0609020204030204" pitchFamily="49" charset="0"/>
              </a:rPr>
              <a:t>} else </a:t>
            </a:r>
            <a:r>
              <a:rPr lang="en-CA" sz="1000" dirty="0" smtClean="0">
                <a:latin typeface="Consolas" panose="020B0609020204030204" pitchFamily="49" charset="0"/>
                <a:cs typeface="Consolas" panose="020B0609020204030204" pitchFamily="49" charset="0"/>
              </a:rPr>
              <a:t>{</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 Block B</a:t>
            </a:r>
            <a:endParaRPr lang="en-CA" sz="1000" dirty="0">
              <a:latin typeface="Consolas" panose="020B0609020204030204" pitchFamily="49" charset="0"/>
              <a:cs typeface="Consolas" panose="020B0609020204030204" pitchFamily="49" charset="0"/>
            </a:endParaRPr>
          </a:p>
          <a:p>
            <a:pPr marL="800100" lvl="2" indent="0">
              <a:buNone/>
            </a:pPr>
            <a:r>
              <a:rPr lang="en-CA" sz="1000" dirty="0">
                <a:latin typeface="Consolas" panose="020B0609020204030204" pitchFamily="49" charset="0"/>
                <a:cs typeface="Consolas" panose="020B0609020204030204" pitchFamily="49" charset="0"/>
              </a:rPr>
              <a:t>    goto </a:t>
            </a:r>
            <a:r>
              <a:rPr lang="en-CA" sz="1000" b="1" dirty="0">
                <a:solidFill>
                  <a:srgbClr val="7030A0"/>
                </a:solidFill>
                <a:latin typeface="Consolas" panose="020B0609020204030204" pitchFamily="49" charset="0"/>
                <a:cs typeface="Consolas" panose="020B0609020204030204" pitchFamily="49" charset="0"/>
              </a:rPr>
              <a:t>third</a:t>
            </a:r>
            <a:r>
              <a:rPr lang="en-CA" sz="1000" dirty="0">
                <a:latin typeface="Consolas" panose="020B0609020204030204" pitchFamily="49" charset="0"/>
                <a:cs typeface="Consolas" panose="020B0609020204030204" pitchFamily="49" charset="0"/>
              </a:rPr>
              <a:t>;</a:t>
            </a:r>
          </a:p>
          <a:p>
            <a:pPr marL="800100" lvl="2" indent="0">
              <a:buNone/>
            </a:pPr>
            <a:r>
              <a:rPr lang="en-CA" sz="1000" dirty="0">
                <a:latin typeface="Consolas" panose="020B0609020204030204" pitchFamily="49" charset="0"/>
                <a:cs typeface="Consolas" panose="020B0609020204030204" pitchFamily="49" charset="0"/>
              </a:rPr>
              <a:t>}</a:t>
            </a:r>
          </a:p>
          <a:p>
            <a:pPr marL="800100" lvl="2" indent="0">
              <a:buNone/>
            </a:pPr>
            <a:endParaRPr lang="en-CA" sz="1000" dirty="0">
              <a:latin typeface="Consolas" panose="020B0609020204030204" pitchFamily="49" charset="0"/>
              <a:cs typeface="Consolas" panose="020B0609020204030204" pitchFamily="49" charset="0"/>
            </a:endParaRPr>
          </a:p>
          <a:p>
            <a:pPr marL="800100" lvl="2" indent="0">
              <a:buNone/>
            </a:pPr>
            <a:r>
              <a:rPr lang="en-CA" sz="1000" b="1" dirty="0">
                <a:solidFill>
                  <a:srgbClr val="FF0000"/>
                </a:solidFill>
                <a:latin typeface="Consolas" panose="020B0609020204030204" pitchFamily="49" charset="0"/>
                <a:cs typeface="Consolas" panose="020B0609020204030204" pitchFamily="49" charset="0"/>
              </a:rPr>
              <a:t>second:</a:t>
            </a:r>
            <a:r>
              <a:rPr lang="en-CA" sz="1000" dirty="0">
                <a:latin typeface="Consolas" panose="020B0609020204030204" pitchFamily="49" charset="0"/>
                <a:cs typeface="Consolas" panose="020B0609020204030204" pitchFamily="49" charset="0"/>
              </a:rPr>
              <a:t> if ( </a:t>
            </a:r>
            <a:r>
              <a:rPr lang="en-CA" sz="1000" i="1" dirty="0">
                <a:latin typeface="Consolas" panose="020B0609020204030204" pitchFamily="49" charset="0"/>
                <a:cs typeface="Consolas" panose="020B0609020204030204" pitchFamily="49" charset="0"/>
              </a:rPr>
              <a:t>condition-2</a:t>
            </a:r>
            <a:r>
              <a:rPr lang="en-CA" sz="1000" dirty="0">
                <a:latin typeface="Consolas" panose="020B0609020204030204" pitchFamily="49" charset="0"/>
                <a:cs typeface="Consolas" panose="020B0609020204030204" pitchFamily="49" charset="0"/>
              </a:rPr>
              <a:t> ) </a:t>
            </a:r>
            <a:r>
              <a:rPr lang="en-CA" sz="1000" dirty="0" smtClean="0">
                <a:latin typeface="Consolas" panose="020B0609020204030204" pitchFamily="49" charset="0"/>
                <a:cs typeface="Consolas" panose="020B0609020204030204" pitchFamily="49" charset="0"/>
              </a:rPr>
              <a:t>{</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 Block E</a:t>
            </a:r>
            <a:endParaRPr lang="en-CA" sz="1000" dirty="0">
              <a:latin typeface="Consolas" panose="020B0609020204030204" pitchFamily="49" charset="0"/>
              <a:cs typeface="Consolas" panose="020B0609020204030204" pitchFamily="49" charset="0"/>
            </a:endParaRPr>
          </a:p>
          <a:p>
            <a:pPr marL="800100" lvl="2" indent="0">
              <a:buNone/>
            </a:pPr>
            <a:r>
              <a:rPr lang="en-CA" sz="1000" dirty="0">
                <a:latin typeface="Consolas" panose="020B0609020204030204" pitchFamily="49" charset="0"/>
                <a:cs typeface="Consolas" panose="020B0609020204030204" pitchFamily="49" charset="0"/>
              </a:rPr>
              <a:t>    goto </a:t>
            </a:r>
            <a:r>
              <a:rPr lang="en-CA" sz="1000" b="1" dirty="0">
                <a:solidFill>
                  <a:srgbClr val="7030A0"/>
                </a:solidFill>
                <a:latin typeface="Consolas" panose="020B0609020204030204" pitchFamily="49" charset="0"/>
                <a:cs typeface="Consolas" panose="020B0609020204030204" pitchFamily="49" charset="0"/>
              </a:rPr>
              <a:t>third</a:t>
            </a:r>
            <a:r>
              <a:rPr lang="en-CA" sz="1000" dirty="0">
                <a:latin typeface="Consolas" panose="020B0609020204030204" pitchFamily="49" charset="0"/>
                <a:cs typeface="Consolas" panose="020B0609020204030204" pitchFamily="49" charset="0"/>
              </a:rPr>
              <a:t>;</a:t>
            </a:r>
          </a:p>
          <a:p>
            <a:pPr marL="800100" lvl="2" indent="0">
              <a:buNone/>
            </a:pPr>
            <a:r>
              <a:rPr lang="en-CA" sz="1000" dirty="0">
                <a:latin typeface="Consolas" panose="020B0609020204030204" pitchFamily="49" charset="0"/>
                <a:cs typeface="Consolas" panose="020B0609020204030204" pitchFamily="49" charset="0"/>
              </a:rPr>
              <a:t>} else </a:t>
            </a:r>
            <a:r>
              <a:rPr lang="en-CA" sz="1000" dirty="0" smtClean="0">
                <a:latin typeface="Consolas" panose="020B0609020204030204" pitchFamily="49" charset="0"/>
                <a:cs typeface="Consolas" panose="020B0609020204030204" pitchFamily="49" charset="0"/>
              </a:rPr>
              <a:t>{</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 Block C</a:t>
            </a:r>
            <a:endParaRPr lang="en-CA" sz="1000" dirty="0">
              <a:latin typeface="Consolas" panose="020B0609020204030204" pitchFamily="49" charset="0"/>
              <a:cs typeface="Consolas" panose="020B0609020204030204" pitchFamily="49" charset="0"/>
            </a:endParaRPr>
          </a:p>
          <a:p>
            <a:pPr marL="800100" lvl="2" indent="0">
              <a:buNone/>
            </a:pPr>
            <a:r>
              <a:rPr lang="en-CA" sz="1000" dirty="0">
                <a:latin typeface="Consolas" panose="020B0609020204030204" pitchFamily="49" charset="0"/>
                <a:cs typeface="Consolas" panose="020B0609020204030204" pitchFamily="49" charset="0"/>
              </a:rPr>
              <a:t>    goto </a:t>
            </a:r>
            <a:r>
              <a:rPr lang="en-CA" sz="1000" b="1" dirty="0">
                <a:solidFill>
                  <a:srgbClr val="0070C0"/>
                </a:solidFill>
                <a:latin typeface="Consolas" panose="020B0609020204030204" pitchFamily="49" charset="0"/>
                <a:cs typeface="Consolas" panose="020B0609020204030204" pitchFamily="49" charset="0"/>
              </a:rPr>
              <a:t>first</a:t>
            </a:r>
            <a:r>
              <a:rPr lang="en-CA" sz="1000" dirty="0">
                <a:latin typeface="Consolas" panose="020B0609020204030204" pitchFamily="49" charset="0"/>
                <a:cs typeface="Consolas" panose="020B0609020204030204" pitchFamily="49" charset="0"/>
              </a:rPr>
              <a:t>;</a:t>
            </a:r>
          </a:p>
          <a:p>
            <a:pPr marL="800100" lvl="2" indent="0">
              <a:buNone/>
            </a:pPr>
            <a:r>
              <a:rPr lang="en-CA" sz="1000" dirty="0">
                <a:latin typeface="Consolas" panose="020B0609020204030204" pitchFamily="49" charset="0"/>
                <a:cs typeface="Consolas" panose="020B0609020204030204" pitchFamily="49" charset="0"/>
              </a:rPr>
              <a:t>}</a:t>
            </a:r>
          </a:p>
          <a:p>
            <a:pPr marL="800100" lvl="2" indent="0">
              <a:buNone/>
            </a:pPr>
            <a:endParaRPr lang="en-CA" sz="1000" dirty="0">
              <a:latin typeface="Consolas" panose="020B0609020204030204" pitchFamily="49" charset="0"/>
              <a:cs typeface="Consolas" panose="020B0609020204030204" pitchFamily="49" charset="0"/>
            </a:endParaRPr>
          </a:p>
          <a:p>
            <a:pPr marL="800100" lvl="2" indent="0">
              <a:buNone/>
            </a:pPr>
            <a:r>
              <a:rPr lang="en-CA" sz="1000" b="1" dirty="0">
                <a:solidFill>
                  <a:srgbClr val="7030A0"/>
                </a:solidFill>
                <a:latin typeface="Consolas" panose="020B0609020204030204" pitchFamily="49" charset="0"/>
                <a:cs typeface="Consolas" panose="020B0609020204030204" pitchFamily="49" charset="0"/>
              </a:rPr>
              <a:t>third:</a:t>
            </a:r>
            <a:r>
              <a:rPr lang="en-CA" sz="1000" dirty="0">
                <a:latin typeface="Consolas" panose="020B0609020204030204" pitchFamily="49" charset="0"/>
                <a:cs typeface="Consolas" panose="020B0609020204030204" pitchFamily="49" charset="0"/>
              </a:rPr>
              <a:t> if ( </a:t>
            </a:r>
            <a:r>
              <a:rPr lang="en-CA" sz="1000" i="1" dirty="0">
                <a:latin typeface="Consolas" panose="020B0609020204030204" pitchFamily="49" charset="0"/>
                <a:cs typeface="Consolas" panose="020B0609020204030204" pitchFamily="49" charset="0"/>
              </a:rPr>
              <a:t>condition-3</a:t>
            </a:r>
            <a:r>
              <a:rPr lang="en-CA" sz="1000" dirty="0">
                <a:latin typeface="Consolas" panose="020B0609020204030204" pitchFamily="49" charset="0"/>
                <a:cs typeface="Consolas" panose="020B0609020204030204" pitchFamily="49" charset="0"/>
              </a:rPr>
              <a:t> ) </a:t>
            </a:r>
            <a:r>
              <a:rPr lang="en-CA" sz="1000" dirty="0" smtClean="0">
                <a:latin typeface="Consolas" panose="020B0609020204030204" pitchFamily="49" charset="0"/>
                <a:cs typeface="Consolas" panose="020B0609020204030204" pitchFamily="49" charset="0"/>
              </a:rPr>
              <a:t>{</a:t>
            </a:r>
          </a:p>
          <a:p>
            <a:pPr marL="800100" lvl="2" indent="0">
              <a:buNone/>
            </a:pPr>
            <a:r>
              <a:rPr lang="en-CA" sz="1000" dirty="0">
                <a:latin typeface="Consolas" panose="020B0609020204030204" pitchFamily="49" charset="0"/>
                <a:cs typeface="Consolas" panose="020B0609020204030204" pitchFamily="49" charset="0"/>
              </a:rPr>
              <a:t> </a:t>
            </a:r>
            <a:r>
              <a:rPr lang="en-CA" sz="1000" dirty="0" smtClean="0">
                <a:latin typeface="Consolas" panose="020B0609020204030204" pitchFamily="49" charset="0"/>
                <a:cs typeface="Consolas" panose="020B0609020204030204" pitchFamily="49" charset="0"/>
              </a:rPr>
              <a:t>   // Block D</a:t>
            </a:r>
            <a:endParaRPr lang="en-CA" sz="1000" dirty="0">
              <a:latin typeface="Consolas" panose="020B0609020204030204" pitchFamily="49" charset="0"/>
              <a:cs typeface="Consolas" panose="020B0609020204030204" pitchFamily="49" charset="0"/>
            </a:endParaRPr>
          </a:p>
          <a:p>
            <a:pPr marL="800100" lvl="2" indent="0">
              <a:buNone/>
            </a:pPr>
            <a:r>
              <a:rPr lang="en-CA" sz="1000" dirty="0">
                <a:latin typeface="Consolas" panose="020B0609020204030204" pitchFamily="49" charset="0"/>
                <a:cs typeface="Consolas" panose="020B0609020204030204" pitchFamily="49" charset="0"/>
              </a:rPr>
              <a:t>    goto </a:t>
            </a:r>
            <a:r>
              <a:rPr lang="en-CA" sz="1000" b="1" dirty="0">
                <a:solidFill>
                  <a:srgbClr val="0070C0"/>
                </a:solidFill>
                <a:latin typeface="Consolas" panose="020B0609020204030204" pitchFamily="49" charset="0"/>
                <a:cs typeface="Consolas" panose="020B0609020204030204" pitchFamily="49" charset="0"/>
              </a:rPr>
              <a:t>first</a:t>
            </a:r>
            <a:r>
              <a:rPr lang="en-CA" sz="1000" dirty="0">
                <a:latin typeface="Consolas" panose="020B0609020204030204" pitchFamily="49" charset="0"/>
                <a:cs typeface="Consolas" panose="020B0609020204030204" pitchFamily="49" charset="0"/>
              </a:rPr>
              <a:t>;</a:t>
            </a:r>
          </a:p>
          <a:p>
            <a:pPr marL="800100" lvl="2" indent="0">
              <a:buNone/>
            </a:pPr>
            <a:r>
              <a:rPr lang="en-CA" sz="10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030366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that you should never use a goto statement</a:t>
            </a:r>
            <a:endParaRPr lang="en-CA" dirty="0" smtClean="0">
              <a:latin typeface="Consolas" panose="020B0609020204030204" pitchFamily="49" charset="0"/>
              <a:cs typeface="Consolas" panose="020B0609020204030204" pitchFamily="49" charset="0"/>
            </a:endParaRPr>
          </a:p>
          <a:p>
            <a:pPr lvl="1"/>
            <a:r>
              <a:rPr lang="en-CA" dirty="0"/>
              <a:t>Understand the </a:t>
            </a:r>
            <a:r>
              <a:rPr lang="en-CA" dirty="0" smtClean="0"/>
              <a:t>consequences of the structured programming theorem</a:t>
            </a:r>
            <a:endParaRPr lang="en-CA" dirty="0"/>
          </a:p>
          <a:p>
            <a:pPr lvl="2"/>
            <a:r>
              <a:rPr lang="en-CA" dirty="0" smtClean="0"/>
              <a:t>Know that conditional </a:t>
            </a:r>
            <a:r>
              <a:rPr lang="en-CA" smtClean="0"/>
              <a:t>and while loops </a:t>
            </a:r>
            <a:r>
              <a:rPr lang="en-CA" dirty="0" smtClean="0"/>
              <a:t>are all you need</a:t>
            </a:r>
          </a:p>
          <a:p>
            <a:pPr lvl="1"/>
            <a:r>
              <a:rPr lang="en-CA" dirty="0" smtClean="0"/>
              <a:t>Understand that flow charts can be rewritten to allow them to be implemented using these statements</a:t>
            </a:r>
          </a:p>
          <a:p>
            <a:pPr lvl="2"/>
            <a:r>
              <a:rPr lang="en-CA" dirty="0" smtClean="0"/>
              <a:t>We saw logical operators and Boolean flags</a:t>
            </a:r>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a:hlinkClick r:id="rId2"/>
              </a:rPr>
              <a:t>https://</a:t>
            </a:r>
            <a:r>
              <a:rPr lang="en-CA" sz="1800" dirty="0" smtClean="0">
                <a:hlinkClick r:id="rId2"/>
              </a:rPr>
              <a:t>en.wikipedia.org/wiki/Structured_program_theorem</a:t>
            </a:r>
            <a:r>
              <a:rPr lang="en-CA" sz="1800" dirty="0" smtClean="0"/>
              <a:t> </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a:t>
            </a:r>
            <a:endParaRPr lang="en-CA" dirty="0"/>
          </a:p>
        </p:txBody>
      </p:sp>
      <p:sp>
        <p:nvSpPr>
          <p:cNvPr id="3" name="Content Placeholder 2"/>
          <p:cNvSpPr>
            <a:spLocks noGrp="1"/>
          </p:cNvSpPr>
          <p:nvPr>
            <p:ph idx="1"/>
          </p:nvPr>
        </p:nvSpPr>
        <p:spPr/>
        <p:txBody>
          <a:bodyPr/>
          <a:lstStyle/>
          <a:p>
            <a:r>
              <a:rPr lang="en-CA" dirty="0" smtClean="0"/>
              <a:t>You’ve seen used and observed numerous applications, some of which may amaze you</a:t>
            </a:r>
          </a:p>
          <a:p>
            <a:pPr lvl="1"/>
            <a:r>
              <a:rPr lang="en-CA" dirty="0" smtClean="0"/>
              <a:t>You ask yourself, how can you do something like this?</a:t>
            </a:r>
          </a:p>
          <a:p>
            <a:pPr lvl="1"/>
            <a:r>
              <a:rPr lang="en-CA" dirty="0" smtClean="0"/>
              <a:t>The answer:  Libraries and the </a:t>
            </a:r>
            <a:r>
              <a:rPr lang="en-CA" i="1" dirty="0" smtClean="0"/>
              <a:t>structured programming theorem</a:t>
            </a:r>
            <a:endParaRPr lang="en-CA" i="1" dirty="0"/>
          </a:p>
        </p:txBody>
      </p:sp>
      <p:pic>
        <p:nvPicPr>
          <p:cNvPr id="1026" name="Picture 2" descr="Image result for fortnite g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456" y="3501008"/>
            <a:ext cx="4572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tari jo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212976"/>
            <a:ext cx="3204581" cy="22185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59632" y="5445224"/>
            <a:ext cx="2345514" cy="307777"/>
          </a:xfrm>
          <a:prstGeom prst="rect">
            <a:avLst/>
          </a:prstGeom>
          <a:noFill/>
        </p:spPr>
        <p:txBody>
          <a:bodyPr wrap="none" rtlCol="0">
            <a:spAutoFit/>
          </a:bodyPr>
          <a:lstStyle/>
          <a:p>
            <a:r>
              <a:rPr lang="en-CA" sz="1400" dirty="0" smtClean="0">
                <a:solidFill>
                  <a:schemeClr val="tx1">
                    <a:lumMod val="50000"/>
                    <a:lumOff val="50000"/>
                  </a:schemeClr>
                </a:solidFill>
                <a:latin typeface="Georgia" panose="02040502050405020303" pitchFamily="18" charset="0"/>
              </a:rPr>
              <a:t>Joust, Williams Electronics</a:t>
            </a:r>
            <a:endParaRPr lang="en-CA" sz="1400" dirty="0">
              <a:solidFill>
                <a:schemeClr val="tx1">
                  <a:lumMod val="50000"/>
                  <a:lumOff val="50000"/>
                </a:schemeClr>
              </a:solidFill>
              <a:latin typeface="Georgia" panose="02040502050405020303" pitchFamily="18" charset="0"/>
            </a:endParaRPr>
          </a:p>
        </p:txBody>
      </p:sp>
      <p:sp>
        <p:nvSpPr>
          <p:cNvPr id="9" name="TextBox 8"/>
          <p:cNvSpPr txBox="1"/>
          <p:nvPr/>
        </p:nvSpPr>
        <p:spPr>
          <a:xfrm>
            <a:off x="6765355" y="6083423"/>
            <a:ext cx="1911101" cy="307777"/>
          </a:xfrm>
          <a:prstGeom prst="rect">
            <a:avLst/>
          </a:prstGeom>
          <a:noFill/>
        </p:spPr>
        <p:txBody>
          <a:bodyPr wrap="none" rtlCol="0">
            <a:spAutoFit/>
          </a:bodyPr>
          <a:lstStyle/>
          <a:p>
            <a:r>
              <a:rPr lang="en-CA" sz="1400" dirty="0" err="1" smtClean="0">
                <a:solidFill>
                  <a:schemeClr val="tx1">
                    <a:lumMod val="50000"/>
                    <a:lumOff val="50000"/>
                  </a:schemeClr>
                </a:solidFill>
                <a:latin typeface="Georgia" panose="02040502050405020303" pitchFamily="18" charset="0"/>
              </a:rPr>
              <a:t>Fortnite</a:t>
            </a:r>
            <a:r>
              <a:rPr lang="en-CA" sz="1400" dirty="0" smtClean="0">
                <a:solidFill>
                  <a:schemeClr val="tx1">
                    <a:lumMod val="50000"/>
                    <a:lumOff val="50000"/>
                  </a:schemeClr>
                </a:solidFill>
                <a:latin typeface="Georgia" panose="02040502050405020303" pitchFamily="18" charset="0"/>
              </a:rPr>
              <a:t>, Epic Games</a:t>
            </a:r>
            <a:endParaRPr lang="en-CA" sz="1400" dirty="0">
              <a:solidFill>
                <a:schemeClr val="tx1">
                  <a:lumMod val="50000"/>
                  <a:lumOff val="50000"/>
                </a:schemeClr>
              </a:solidFill>
              <a:latin typeface="Georgia" panose="02040502050405020303" pitchFamily="18" charset="0"/>
            </a:endParaRPr>
          </a:p>
        </p:txBody>
      </p:sp>
    </p:spTree>
    <p:extLst>
      <p:ext uri="{BB962C8B-B14F-4D97-AF65-F5344CB8AC3E}">
        <p14:creationId xmlns:p14="http://schemas.microsoft.com/office/powerpoint/2010/main" val="2328576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a:t>
            </a:r>
            <a:endParaRPr lang="en-CA" dirty="0"/>
          </a:p>
        </p:txBody>
      </p:sp>
      <p:sp>
        <p:nvSpPr>
          <p:cNvPr id="3" name="Content Placeholder 2"/>
          <p:cNvSpPr>
            <a:spLocks noGrp="1"/>
          </p:cNvSpPr>
          <p:nvPr>
            <p:ph idx="1"/>
          </p:nvPr>
        </p:nvSpPr>
        <p:spPr/>
        <p:txBody>
          <a:bodyPr/>
          <a:lstStyle/>
          <a:p>
            <a:r>
              <a:rPr lang="en-CA" dirty="0" smtClean="0"/>
              <a:t>The C++ language is very complex, and for many and good reasons</a:t>
            </a:r>
          </a:p>
          <a:p>
            <a:pPr lvl="1"/>
            <a:r>
              <a:rPr lang="en-CA" dirty="0" smtClean="0"/>
              <a:t>There are many features designed to support the development of software</a:t>
            </a:r>
          </a:p>
          <a:p>
            <a:pPr lvl="1"/>
            <a:r>
              <a:rPr lang="en-CA" dirty="0" smtClean="0"/>
              <a:t>The C++ standard costs 198 Swiss Francs (~266 </a:t>
            </a:r>
            <a:r>
              <a:rPr lang="en-CA" cap="small" dirty="0" smtClean="0"/>
              <a:t>cad</a:t>
            </a:r>
            <a:r>
              <a:rPr lang="en-CA" dirty="0" smtClean="0"/>
              <a:t>) and is over 1600 pages</a:t>
            </a:r>
          </a:p>
          <a:p>
            <a:pPr lvl="1"/>
            <a:r>
              <a:rPr lang="en-CA" dirty="0" smtClean="0"/>
              <a:t>Most of you will never master the language—and that’s okay</a:t>
            </a:r>
          </a:p>
          <a:p>
            <a:pPr lvl="2"/>
            <a:r>
              <a:rPr lang="en-CA" dirty="0" smtClean="0"/>
              <a:t>No instructor has, either…</a:t>
            </a:r>
          </a:p>
        </p:txBody>
      </p:sp>
    </p:spTree>
    <p:extLst>
      <p:ext uri="{BB962C8B-B14F-4D97-AF65-F5344CB8AC3E}">
        <p14:creationId xmlns:p14="http://schemas.microsoft.com/office/powerpoint/2010/main" val="286369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In your mathematics courses, you have seen a few theorems:</a:t>
            </a:r>
          </a:p>
          <a:p>
            <a:pPr lvl="1"/>
            <a:r>
              <a:rPr lang="en-CA" dirty="0" smtClean="0"/>
              <a:t>A theorem is a statement must be true if a given set of premises are true</a:t>
            </a:r>
          </a:p>
          <a:p>
            <a:pPr lvl="1"/>
            <a:endParaRPr lang="en-CA" dirty="0"/>
          </a:p>
          <a:p>
            <a:r>
              <a:rPr lang="en-CA" dirty="0" smtClean="0"/>
              <a:t>Examples:</a:t>
            </a:r>
          </a:p>
          <a:p>
            <a:pPr lvl="1"/>
            <a:r>
              <a:rPr lang="en-CA" dirty="0" smtClean="0"/>
              <a:t>Euclid’s theorem</a:t>
            </a:r>
          </a:p>
          <a:p>
            <a:pPr marL="457200" lvl="1" indent="0">
              <a:buNone/>
            </a:pPr>
            <a:r>
              <a:rPr lang="en-CA" dirty="0" smtClean="0"/>
              <a:t>	There are infinitely many prime numbers</a:t>
            </a:r>
          </a:p>
          <a:p>
            <a:pPr lvl="1"/>
            <a:r>
              <a:rPr lang="en-CA" dirty="0" smtClean="0"/>
              <a:t>The Pythagorean theorem</a:t>
            </a:r>
          </a:p>
          <a:p>
            <a:pPr marL="457200" lvl="1" indent="0">
              <a:buNone/>
            </a:pPr>
            <a:r>
              <a:rPr lang="en-CA" dirty="0" smtClean="0"/>
              <a:t>	If </a:t>
            </a:r>
            <a:r>
              <a:rPr lang="en-CA" i="1" dirty="0" smtClean="0">
                <a:latin typeface="Times New Roman" panose="02020603050405020304" pitchFamily="18" charset="0"/>
                <a:cs typeface="Times New Roman" panose="02020603050405020304" pitchFamily="18" charset="0"/>
              </a:rPr>
              <a:t>a</a:t>
            </a:r>
            <a:r>
              <a:rPr lang="en-CA" i="1" dirty="0" smtClean="0"/>
              <a:t>, </a:t>
            </a:r>
            <a:r>
              <a:rPr lang="en-CA" i="1" dirty="0" smtClean="0">
                <a:latin typeface="Times New Roman" panose="02020603050405020304" pitchFamily="18" charset="0"/>
                <a:cs typeface="Times New Roman" panose="02020603050405020304" pitchFamily="18" charset="0"/>
              </a:rPr>
              <a:t>b</a:t>
            </a:r>
            <a:r>
              <a:rPr lang="en-CA" dirty="0" smtClean="0"/>
              <a:t>, and </a:t>
            </a:r>
            <a:r>
              <a:rPr lang="en-CA" i="1" dirty="0" smtClean="0">
                <a:latin typeface="Times New Roman" panose="02020603050405020304" pitchFamily="18" charset="0"/>
                <a:cs typeface="Times New Roman" panose="02020603050405020304" pitchFamily="18" charset="0"/>
              </a:rPr>
              <a:t>c</a:t>
            </a:r>
            <a:r>
              <a:rPr lang="en-CA" dirty="0" smtClean="0"/>
              <a:t> are sides of a right-angled triangle, and </a:t>
            </a:r>
            <a:r>
              <a:rPr lang="en-CA" i="1" dirty="0" smtClean="0"/>
              <a:t>c</a:t>
            </a:r>
            <a:r>
              <a:rPr lang="en-CA" dirty="0" smtClean="0"/>
              <a:t> is the side 	opposite the right angle, then </a:t>
            </a:r>
            <a:r>
              <a:rPr lang="en-CA" i="1" dirty="0" smtClean="0">
                <a:latin typeface="Times New Roman" panose="02020603050405020304" pitchFamily="18" charset="0"/>
                <a:cs typeface="Times New Roman" panose="02020603050405020304" pitchFamily="18" charset="0"/>
              </a:rPr>
              <a:t>a</a:t>
            </a:r>
            <a:r>
              <a:rPr lang="en-CA" baseline="30000" dirty="0" smtClean="0">
                <a:latin typeface="Times New Roman" panose="02020603050405020304" pitchFamily="18" charset="0"/>
                <a:cs typeface="Times New Roman" panose="02020603050405020304" pitchFamily="18" charset="0"/>
              </a:rPr>
              <a:t>2</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b</a:t>
            </a:r>
            <a:r>
              <a:rPr lang="en-CA" baseline="30000" dirty="0" smtClean="0">
                <a:latin typeface="Times New Roman" panose="02020603050405020304" pitchFamily="18" charset="0"/>
                <a:cs typeface="Times New Roman" panose="02020603050405020304" pitchFamily="18" charset="0"/>
              </a:rPr>
              <a:t>2</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c</a:t>
            </a:r>
            <a:r>
              <a:rPr lang="en-CA" baseline="30000" dirty="0" smtClean="0">
                <a:latin typeface="Times New Roman" panose="02020603050405020304" pitchFamily="18" charset="0"/>
                <a:cs typeface="Times New Roman" panose="02020603050405020304" pitchFamily="18" charset="0"/>
              </a:rPr>
              <a:t>2</a:t>
            </a:r>
            <a:endParaRPr lang="en-CA" dirty="0" smtClean="0"/>
          </a:p>
          <a:p>
            <a:pPr lvl="1"/>
            <a:r>
              <a:rPr lang="en-CA" dirty="0">
                <a:cs typeface="Times New Roman" panose="02020603050405020304" pitchFamily="18" charset="0"/>
              </a:rPr>
              <a:t>The remainder theorem</a:t>
            </a:r>
          </a:p>
          <a:p>
            <a:pPr marL="457200" lvl="1" indent="0">
              <a:buNone/>
            </a:pPr>
            <a:r>
              <a:rPr lang="en-CA" dirty="0"/>
              <a:t>	</a:t>
            </a:r>
            <a:r>
              <a:rPr lang="en-CA" dirty="0">
                <a:cs typeface="Times New Roman" panose="02020603050405020304" pitchFamily="18" charset="0"/>
              </a:rPr>
              <a:t>If a polynomial </a:t>
            </a:r>
            <a:r>
              <a:rPr lang="en-CA" i="1" dirty="0">
                <a:latin typeface="Times New Roman" panose="02020603050405020304" pitchFamily="18" charset="0"/>
                <a:cs typeface="Times New Roman" panose="02020603050405020304" pitchFamily="18" charset="0"/>
              </a:rPr>
              <a:t>p</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a:t>
            </a:r>
            <a:r>
              <a:rPr lang="en-CA" dirty="0">
                <a:cs typeface="Times New Roman" panose="02020603050405020304" pitchFamily="18" charset="0"/>
              </a:rPr>
              <a:t> is divided by  </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 </a:t>
            </a:r>
            <a:r>
              <a:rPr lang="en-CA" i="1" dirty="0">
                <a:latin typeface="Times New Roman" panose="02020603050405020304" pitchFamily="18" charset="0"/>
                <a:cs typeface="Times New Roman" panose="02020603050405020304" pitchFamily="18" charset="0"/>
              </a:rPr>
              <a:t>r</a:t>
            </a:r>
            <a:r>
              <a:rPr lang="en-CA" dirty="0">
                <a:latin typeface="Times New Roman" panose="02020603050405020304" pitchFamily="18" charset="0"/>
                <a:cs typeface="Times New Roman" panose="02020603050405020304" pitchFamily="18" charset="0"/>
              </a:rPr>
              <a:t>)</a:t>
            </a:r>
            <a:r>
              <a:rPr lang="en-CA" dirty="0">
                <a:cs typeface="Times New Roman" panose="02020603050405020304" pitchFamily="18" charset="0"/>
              </a:rPr>
              <a:t> , the remainder is </a:t>
            </a:r>
            <a:r>
              <a:rPr lang="en-CA" i="1" dirty="0">
                <a:latin typeface="Times New Roman" panose="02020603050405020304" pitchFamily="18" charset="0"/>
                <a:cs typeface="Times New Roman" panose="02020603050405020304" pitchFamily="18" charset="0"/>
              </a:rPr>
              <a:t>p</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r</a:t>
            </a:r>
            <a:r>
              <a:rPr lang="en-CA" dirty="0">
                <a:latin typeface="Times New Roman" panose="02020603050405020304" pitchFamily="18" charset="0"/>
                <a:cs typeface="Times New Roman" panose="02020603050405020304" pitchFamily="18" charset="0"/>
              </a:rPr>
              <a:t>)</a:t>
            </a:r>
          </a:p>
          <a:p>
            <a:pPr lvl="1"/>
            <a:r>
              <a:rPr lang="en-CA" dirty="0" smtClean="0">
                <a:cs typeface="Times New Roman" panose="02020603050405020304" pitchFamily="18" charset="0"/>
              </a:rPr>
              <a:t>The factor theorem</a:t>
            </a:r>
          </a:p>
          <a:p>
            <a:pPr marL="457200" lvl="1" indent="0">
              <a:buNone/>
            </a:pPr>
            <a:r>
              <a:rPr lang="en-CA" dirty="0">
                <a:latin typeface="Times New Roman" panose="02020603050405020304" pitchFamily="18" charset="0"/>
                <a:cs typeface="Times New Roman" panose="02020603050405020304" pitchFamily="18" charset="0"/>
              </a:rPr>
              <a:t>	</a:t>
            </a:r>
            <a:r>
              <a:rPr lang="en-CA" dirty="0" smtClean="0">
                <a:cs typeface="Times New Roman" panose="02020603050405020304" pitchFamily="18" charset="0"/>
              </a:rPr>
              <a:t>A polynomial </a:t>
            </a:r>
            <a:r>
              <a:rPr lang="en-CA" i="1" dirty="0" smtClean="0">
                <a:latin typeface="Times New Roman" panose="02020603050405020304" pitchFamily="18" charset="0"/>
                <a:cs typeface="Times New Roman" panose="02020603050405020304" pitchFamily="18" charset="0"/>
              </a:rPr>
              <a:t>p</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a:t>
            </a:r>
            <a:r>
              <a:rPr lang="en-CA" dirty="0" smtClean="0">
                <a:cs typeface="Times New Roman" panose="02020603050405020304" pitchFamily="18" charset="0"/>
              </a:rPr>
              <a:t> has a factor </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r</a:t>
            </a:r>
            <a:r>
              <a:rPr lang="en-CA" dirty="0" smtClean="0">
                <a:latin typeface="Times New Roman" panose="02020603050405020304" pitchFamily="18" charset="0"/>
                <a:cs typeface="Times New Roman" panose="02020603050405020304" pitchFamily="18" charset="0"/>
              </a:rPr>
              <a:t>)</a:t>
            </a:r>
            <a:r>
              <a:rPr lang="en-CA" dirty="0" smtClean="0">
                <a:cs typeface="Times New Roman" panose="02020603050405020304" pitchFamily="18" charset="0"/>
              </a:rPr>
              <a:t> if and only if </a:t>
            </a:r>
            <a:r>
              <a:rPr lang="en-CA" i="1" dirty="0" smtClean="0">
                <a:latin typeface="Times New Roman" panose="02020603050405020304" pitchFamily="18" charset="0"/>
                <a:cs typeface="Times New Roman" panose="02020603050405020304" pitchFamily="18" charset="0"/>
              </a:rPr>
              <a:t>p</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r</a:t>
            </a:r>
            <a:r>
              <a:rPr lang="en-CA" dirty="0" smtClean="0">
                <a:latin typeface="Times New Roman" panose="02020603050405020304" pitchFamily="18" charset="0"/>
                <a:cs typeface="Times New Roman" panose="02020603050405020304" pitchFamily="18" charset="0"/>
              </a:rPr>
              <a:t>) = 0</a:t>
            </a:r>
          </a:p>
          <a:p>
            <a:pPr marL="457200" lvl="1" indent="0">
              <a:buNone/>
            </a:pPr>
            <a:endParaRPr lang="en-CA" dirty="0"/>
          </a:p>
        </p:txBody>
      </p:sp>
    </p:spTree>
    <p:extLst>
      <p:ext uri="{BB962C8B-B14F-4D97-AF65-F5344CB8AC3E}">
        <p14:creationId xmlns:p14="http://schemas.microsoft.com/office/powerpoint/2010/main" val="1868705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flow charts so far</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To this point, we have described:</a:t>
            </a:r>
          </a:p>
          <a:p>
            <a:pPr lvl="1"/>
            <a:r>
              <a:rPr lang="en-CA" dirty="0" smtClean="0"/>
              <a:t>Blocks of statements	</a:t>
            </a:r>
            <a:r>
              <a:rPr lang="en-CA" dirty="0" smtClean="0">
                <a:latin typeface="Consolas" panose="020B0609020204030204" pitchFamily="49" charset="0"/>
                <a:cs typeface="Consolas" panose="020B0609020204030204" pitchFamily="49" charset="0"/>
              </a:rPr>
              <a:t>   {</a:t>
            </a:r>
            <a:r>
              <a:rPr lang="en-CA" i="1" dirty="0" smtClean="0">
                <a:latin typeface="Consolas" panose="020B0609020204030204" pitchFamily="49" charset="0"/>
                <a:cs typeface="Consolas" panose="020B0609020204030204" pitchFamily="49" charset="0"/>
              </a:rPr>
              <a:t>statement</a:t>
            </a:r>
            <a:r>
              <a:rPr lang="en-CA" dirty="0" smtClean="0">
                <a:latin typeface="Consolas" panose="020B0609020204030204" pitchFamily="49" charset="0"/>
                <a:cs typeface="Consolas" panose="020B0609020204030204" pitchFamily="49" charset="0"/>
              </a:rPr>
              <a:t>; …}</a:t>
            </a:r>
            <a:endParaRPr lang="en-CA" dirty="0" smtClean="0"/>
          </a:p>
          <a:p>
            <a:pPr lvl="1"/>
            <a:r>
              <a:rPr lang="en-CA" dirty="0" smtClean="0"/>
              <a:t>Conditional statements	</a:t>
            </a:r>
            <a:r>
              <a:rPr lang="en-CA" dirty="0" smtClean="0">
                <a:latin typeface="Consolas" panose="020B0609020204030204" pitchFamily="49" charset="0"/>
                <a:cs typeface="Consolas" panose="020B0609020204030204" pitchFamily="49" charset="0"/>
              </a:rPr>
              <a:t>   if ( </a:t>
            </a:r>
            <a:r>
              <a:rPr lang="en-CA" i="1" dirty="0" smtClean="0">
                <a:latin typeface="Consolas" panose="020B0609020204030204" pitchFamily="49" charset="0"/>
                <a:cs typeface="Consolas" panose="020B0609020204030204" pitchFamily="49" charset="0"/>
              </a:rPr>
              <a:t>condition</a:t>
            </a:r>
            <a:r>
              <a:rPr lang="en-CA" dirty="0" smtClean="0">
                <a:latin typeface="Consolas" panose="020B0609020204030204" pitchFamily="49" charset="0"/>
                <a:cs typeface="Consolas" panose="020B0609020204030204" pitchFamily="49" charset="0"/>
              </a:rPr>
              <a:t> ) {…} else {…}</a:t>
            </a:r>
          </a:p>
          <a:p>
            <a:pPr lvl="1"/>
            <a:r>
              <a:rPr lang="en-CA" dirty="0" smtClean="0"/>
              <a:t>while loops		</a:t>
            </a:r>
            <a:r>
              <a:rPr lang="en-CA" dirty="0" smtClean="0">
                <a:latin typeface="Consolas" panose="020B0609020204030204" pitchFamily="49" charset="0"/>
                <a:cs typeface="Consolas" panose="020B0609020204030204" pitchFamily="49" charset="0"/>
              </a:rPr>
              <a:t>   while </a:t>
            </a:r>
            <a:r>
              <a:rPr lang="en-CA" dirty="0">
                <a:latin typeface="Consolas" panose="020B0609020204030204" pitchFamily="49" charset="0"/>
                <a:cs typeface="Consolas" panose="020B0609020204030204" pitchFamily="49" charset="0"/>
              </a:rPr>
              <a:t>( </a:t>
            </a:r>
            <a:r>
              <a:rPr lang="en-CA" i="1" dirty="0">
                <a:latin typeface="Consolas" panose="020B0609020204030204" pitchFamily="49" charset="0"/>
                <a:cs typeface="Consolas" panose="020B0609020204030204" pitchFamily="49" charset="0"/>
              </a:rPr>
              <a:t>condition</a:t>
            </a:r>
            <a:r>
              <a:rPr lang="en-CA" dirty="0">
                <a:latin typeface="Consolas" panose="020B0609020204030204" pitchFamily="49" charset="0"/>
                <a:cs typeface="Consolas" panose="020B0609020204030204" pitchFamily="49" charset="0"/>
              </a:rPr>
              <a:t> ) </a:t>
            </a:r>
            <a:r>
              <a:rPr lang="en-CA" dirty="0" smtClean="0">
                <a:latin typeface="Consolas" panose="020B0609020204030204" pitchFamily="49" charset="0"/>
                <a:cs typeface="Consolas" panose="020B0609020204030204" pitchFamily="49" charset="0"/>
              </a:rPr>
              <a:t>{…}</a:t>
            </a:r>
            <a:endParaRPr lang="en-CA" dirty="0"/>
          </a:p>
        </p:txBody>
      </p:sp>
      <p:pic>
        <p:nvPicPr>
          <p:cNvPr id="1028" name="Picture 4" descr="C:\Users\dwharder\Desktop\sp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068960"/>
            <a:ext cx="8899264" cy="216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609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flow charts so far</a:t>
            </a:r>
          </a:p>
        </p:txBody>
      </p:sp>
      <p:sp>
        <p:nvSpPr>
          <p:cNvPr id="3" name="Content Placeholder 2"/>
          <p:cNvSpPr>
            <a:spLocks noGrp="1"/>
          </p:cNvSpPr>
          <p:nvPr>
            <p:ph idx="1"/>
          </p:nvPr>
        </p:nvSpPr>
        <p:spPr>
          <a:xfrm>
            <a:off x="457200" y="1600200"/>
            <a:ext cx="8219256" cy="4525963"/>
          </a:xfrm>
        </p:spPr>
        <p:txBody>
          <a:bodyPr/>
          <a:lstStyle/>
          <a:p>
            <a:r>
              <a:rPr lang="en-CA" dirty="0" smtClean="0"/>
              <a:t>It is possible, when designing algorithms, to come up with flow charts that cannot be built up from these three statements</a:t>
            </a:r>
          </a:p>
          <a:p>
            <a:r>
              <a:rPr lang="en-CA" dirty="0" smtClean="0"/>
              <a:t>For example, consider:</a:t>
            </a:r>
          </a:p>
        </p:txBody>
      </p:sp>
      <p:pic>
        <p:nvPicPr>
          <p:cNvPr id="2050" name="Picture 2" descr="C:\Users\dwharder\Desktop\fc.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548" y="2924944"/>
            <a:ext cx="5955804" cy="2596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439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flow charts so far</a:t>
            </a:r>
          </a:p>
        </p:txBody>
      </p:sp>
      <p:sp>
        <p:nvSpPr>
          <p:cNvPr id="3" name="Content Placeholder 2"/>
          <p:cNvSpPr>
            <a:spLocks noGrp="1"/>
          </p:cNvSpPr>
          <p:nvPr>
            <p:ph idx="1"/>
          </p:nvPr>
        </p:nvSpPr>
        <p:spPr>
          <a:xfrm>
            <a:off x="457200" y="1600200"/>
            <a:ext cx="8219256" cy="4525963"/>
          </a:xfrm>
        </p:spPr>
        <p:txBody>
          <a:bodyPr/>
          <a:lstStyle/>
          <a:p>
            <a:r>
              <a:rPr lang="en-CA" dirty="0" smtClean="0"/>
              <a:t>It is always possible to use </a:t>
            </a:r>
            <a:r>
              <a:rPr lang="en-CA" dirty="0" smtClean="0">
                <a:latin typeface="Consolas" panose="020B0609020204030204" pitchFamily="49" charset="0"/>
                <a:cs typeface="Consolas" panose="020B0609020204030204" pitchFamily="49" charset="0"/>
              </a:rPr>
              <a:t>goto</a:t>
            </a:r>
            <a:r>
              <a:rPr lang="en-CA" dirty="0" smtClean="0"/>
              <a:t> statements to implement any flow chart</a:t>
            </a:r>
          </a:p>
          <a:p>
            <a:pPr marL="800100" lvl="2" indent="0">
              <a:buNone/>
            </a:pPr>
            <a:r>
              <a:rPr lang="en-CA" sz="1500" b="1" dirty="0" smtClean="0">
                <a:solidFill>
                  <a:srgbClr val="0070C0"/>
                </a:solidFill>
                <a:latin typeface="Consolas" panose="020B0609020204030204" pitchFamily="49" charset="0"/>
                <a:cs typeface="Consolas" panose="020B0609020204030204" pitchFamily="49" charset="0"/>
              </a:rPr>
              <a:t>first: </a:t>
            </a:r>
            <a:r>
              <a:rPr lang="en-CA" sz="1500" dirty="0" smtClean="0">
                <a:latin typeface="Consolas" panose="020B0609020204030204" pitchFamily="49" charset="0"/>
                <a:cs typeface="Consolas" panose="020B0609020204030204" pitchFamily="49" charset="0"/>
              </a:rPr>
              <a:t>if ( </a:t>
            </a:r>
            <a:r>
              <a:rPr lang="en-CA" sz="1500" i="1" dirty="0" smtClean="0">
                <a:latin typeface="Consolas" panose="020B0609020204030204" pitchFamily="49" charset="0"/>
                <a:cs typeface="Consolas" panose="020B0609020204030204" pitchFamily="49" charset="0"/>
              </a:rPr>
              <a:t>condition-1</a:t>
            </a:r>
            <a:r>
              <a:rPr lang="en-CA" sz="1500" dirty="0" smtClean="0">
                <a:latin typeface="Consolas" panose="020B0609020204030204" pitchFamily="49" charset="0"/>
                <a:cs typeface="Consolas" panose="020B0609020204030204" pitchFamily="49" charset="0"/>
              </a:rPr>
              <a:t> )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goto </a:t>
            </a:r>
            <a:r>
              <a:rPr lang="en-CA" sz="1500" b="1" dirty="0" smtClean="0">
                <a:solidFill>
                  <a:srgbClr val="FF0000"/>
                </a:solidFill>
                <a:latin typeface="Consolas" panose="020B0609020204030204" pitchFamily="49" charset="0"/>
                <a:cs typeface="Consolas" panose="020B0609020204030204" pitchFamily="49" charset="0"/>
              </a:rPr>
              <a:t>second</a:t>
            </a:r>
            <a:r>
              <a:rPr lang="en-CA" sz="1500" dirty="0" smtClean="0">
                <a:latin typeface="Consolas" panose="020B0609020204030204" pitchFamily="49" charset="0"/>
                <a:cs typeface="Consolas" panose="020B0609020204030204" pitchFamily="49" charset="0"/>
              </a:rPr>
              <a:t>;</a:t>
            </a:r>
          </a:p>
          <a:p>
            <a:pPr marL="800100" lvl="2" indent="0">
              <a:buNone/>
            </a:pPr>
            <a:r>
              <a:rPr lang="en-CA" sz="1500" dirty="0" smtClean="0">
                <a:latin typeface="Consolas" panose="020B0609020204030204" pitchFamily="49" charset="0"/>
                <a:cs typeface="Consolas" panose="020B0609020204030204" pitchFamily="49" charset="0"/>
              </a:rPr>
              <a:t>} else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goto </a:t>
            </a:r>
            <a:r>
              <a:rPr lang="en-CA" sz="1500" b="1" dirty="0" smtClean="0">
                <a:solidFill>
                  <a:srgbClr val="7030A0"/>
                </a:solidFill>
                <a:latin typeface="Consolas" panose="020B0609020204030204" pitchFamily="49" charset="0"/>
                <a:cs typeface="Consolas" panose="020B0609020204030204" pitchFamily="49" charset="0"/>
              </a:rPr>
              <a:t>third</a:t>
            </a:r>
            <a:r>
              <a:rPr lang="en-CA" sz="1500" dirty="0" smtClean="0">
                <a:latin typeface="Consolas" panose="020B0609020204030204" pitchFamily="49" charset="0"/>
                <a:cs typeface="Consolas" panose="020B0609020204030204" pitchFamily="49" charset="0"/>
              </a:rPr>
              <a:t>;</a:t>
            </a:r>
          </a:p>
          <a:p>
            <a:pPr marL="800100" lvl="2" indent="0">
              <a:buNone/>
            </a:pPr>
            <a:r>
              <a:rPr lang="en-CA" sz="1500" dirty="0" smtClean="0">
                <a:latin typeface="Consolas" panose="020B0609020204030204" pitchFamily="49" charset="0"/>
                <a:cs typeface="Consolas" panose="020B0609020204030204" pitchFamily="49" charset="0"/>
              </a:rPr>
              <a:t>}</a:t>
            </a:r>
          </a:p>
          <a:p>
            <a:pPr marL="800100" lvl="2" indent="0">
              <a:buNone/>
            </a:pPr>
            <a:endParaRPr lang="en-CA" sz="1500" dirty="0">
              <a:latin typeface="Consolas" panose="020B0609020204030204" pitchFamily="49" charset="0"/>
              <a:cs typeface="Consolas" panose="020B0609020204030204" pitchFamily="49" charset="0"/>
            </a:endParaRPr>
          </a:p>
          <a:p>
            <a:pPr marL="800100" lvl="2" indent="0">
              <a:buNone/>
            </a:pPr>
            <a:r>
              <a:rPr lang="en-CA" sz="1500" b="1" dirty="0" smtClean="0">
                <a:solidFill>
                  <a:srgbClr val="FF0000"/>
                </a:solidFill>
                <a:latin typeface="Consolas" panose="020B0609020204030204" pitchFamily="49" charset="0"/>
                <a:cs typeface="Consolas" panose="020B0609020204030204" pitchFamily="49" charset="0"/>
              </a:rPr>
              <a:t>second:</a:t>
            </a:r>
            <a:r>
              <a:rPr lang="en-CA" sz="1500" dirty="0" smtClean="0">
                <a:latin typeface="Consolas" panose="020B0609020204030204" pitchFamily="49" charset="0"/>
                <a:cs typeface="Consolas" panose="020B0609020204030204" pitchFamily="49" charset="0"/>
              </a:rPr>
              <a:t> if ( </a:t>
            </a:r>
            <a:r>
              <a:rPr lang="en-CA" sz="1500" i="1" dirty="0" smtClean="0">
                <a:latin typeface="Consolas" panose="020B0609020204030204" pitchFamily="49" charset="0"/>
                <a:cs typeface="Consolas" panose="020B0609020204030204" pitchFamily="49" charset="0"/>
              </a:rPr>
              <a:t>condition-2</a:t>
            </a:r>
            <a:r>
              <a:rPr lang="en-CA" sz="1500" dirty="0" smtClean="0">
                <a:latin typeface="Consolas" panose="020B0609020204030204" pitchFamily="49" charset="0"/>
                <a:cs typeface="Consolas" panose="020B0609020204030204" pitchFamily="49" charset="0"/>
              </a:rPr>
              <a:t> )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goto </a:t>
            </a:r>
            <a:r>
              <a:rPr lang="en-CA" sz="1500" b="1" dirty="0" smtClean="0">
                <a:solidFill>
                  <a:srgbClr val="7030A0"/>
                </a:solidFill>
                <a:latin typeface="Consolas" panose="020B0609020204030204" pitchFamily="49" charset="0"/>
                <a:cs typeface="Consolas" panose="020B0609020204030204" pitchFamily="49" charset="0"/>
              </a:rPr>
              <a:t>third</a:t>
            </a:r>
            <a:r>
              <a:rPr lang="en-CA" sz="1500" dirty="0" smtClean="0">
                <a:latin typeface="Consolas" panose="020B0609020204030204" pitchFamily="49" charset="0"/>
                <a:cs typeface="Consolas" panose="020B0609020204030204" pitchFamily="49" charset="0"/>
              </a:rPr>
              <a:t>;</a:t>
            </a:r>
          </a:p>
          <a:p>
            <a:pPr marL="800100" lvl="2" indent="0">
              <a:buNone/>
            </a:pPr>
            <a:r>
              <a:rPr lang="en-CA" sz="1500" dirty="0" smtClean="0">
                <a:latin typeface="Consolas" panose="020B0609020204030204" pitchFamily="49" charset="0"/>
                <a:cs typeface="Consolas" panose="020B0609020204030204" pitchFamily="49" charset="0"/>
              </a:rPr>
              <a:t>} else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goto </a:t>
            </a:r>
            <a:r>
              <a:rPr lang="en-CA" sz="1500" b="1" dirty="0" smtClean="0">
                <a:solidFill>
                  <a:srgbClr val="0070C0"/>
                </a:solidFill>
                <a:latin typeface="Consolas" panose="020B0609020204030204" pitchFamily="49" charset="0"/>
                <a:cs typeface="Consolas" panose="020B0609020204030204" pitchFamily="49" charset="0"/>
              </a:rPr>
              <a:t>first</a:t>
            </a:r>
            <a:r>
              <a:rPr lang="en-CA" sz="1500" dirty="0" smtClean="0">
                <a:latin typeface="Consolas" panose="020B0609020204030204" pitchFamily="49" charset="0"/>
                <a:cs typeface="Consolas" panose="020B0609020204030204" pitchFamily="49" charset="0"/>
              </a:rPr>
              <a:t>;</a:t>
            </a:r>
          </a:p>
          <a:p>
            <a:pPr marL="800100" lvl="2" indent="0">
              <a:buNone/>
            </a:pPr>
            <a:r>
              <a:rPr lang="en-CA" sz="1500" dirty="0" smtClean="0">
                <a:latin typeface="Consolas" panose="020B0609020204030204" pitchFamily="49" charset="0"/>
                <a:cs typeface="Consolas" panose="020B0609020204030204" pitchFamily="49" charset="0"/>
              </a:rPr>
              <a:t>}</a:t>
            </a:r>
          </a:p>
          <a:p>
            <a:pPr marL="800100" lvl="2" indent="0">
              <a:buNone/>
            </a:pPr>
            <a:endParaRPr lang="en-CA" sz="1500" dirty="0">
              <a:latin typeface="Consolas" panose="020B0609020204030204" pitchFamily="49" charset="0"/>
              <a:cs typeface="Consolas" panose="020B0609020204030204" pitchFamily="49" charset="0"/>
            </a:endParaRPr>
          </a:p>
          <a:p>
            <a:pPr marL="800100" lvl="2" indent="0">
              <a:buNone/>
            </a:pPr>
            <a:r>
              <a:rPr lang="en-CA" sz="1500" b="1" dirty="0" smtClean="0">
                <a:solidFill>
                  <a:srgbClr val="7030A0"/>
                </a:solidFill>
                <a:latin typeface="Consolas" panose="020B0609020204030204" pitchFamily="49" charset="0"/>
                <a:cs typeface="Consolas" panose="020B0609020204030204" pitchFamily="49" charset="0"/>
              </a:rPr>
              <a:t>third:</a:t>
            </a:r>
            <a:r>
              <a:rPr lang="en-CA" sz="1500" dirty="0" smtClean="0">
                <a:latin typeface="Consolas" panose="020B0609020204030204" pitchFamily="49" charset="0"/>
                <a:cs typeface="Consolas" panose="020B0609020204030204" pitchFamily="49" charset="0"/>
              </a:rPr>
              <a:t> if ( </a:t>
            </a:r>
            <a:r>
              <a:rPr lang="en-CA" sz="1500" i="1" dirty="0" smtClean="0">
                <a:latin typeface="Consolas" panose="020B0609020204030204" pitchFamily="49" charset="0"/>
                <a:cs typeface="Consolas" panose="020B0609020204030204" pitchFamily="49" charset="0"/>
              </a:rPr>
              <a:t>condition-3</a:t>
            </a:r>
            <a:r>
              <a:rPr lang="en-CA" sz="1500" dirty="0" smtClean="0">
                <a:latin typeface="Consolas" panose="020B0609020204030204" pitchFamily="49" charset="0"/>
                <a:cs typeface="Consolas" panose="020B0609020204030204" pitchFamily="49" charset="0"/>
              </a:rPr>
              <a:t> )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goto </a:t>
            </a:r>
            <a:r>
              <a:rPr lang="en-CA" sz="1500" b="1" dirty="0" smtClean="0">
                <a:solidFill>
                  <a:srgbClr val="0070C0"/>
                </a:solidFill>
                <a:latin typeface="Consolas" panose="020B0609020204030204" pitchFamily="49" charset="0"/>
                <a:cs typeface="Consolas" panose="020B0609020204030204" pitchFamily="49" charset="0"/>
              </a:rPr>
              <a:t>first</a:t>
            </a:r>
            <a:r>
              <a:rPr lang="en-CA" sz="1500" dirty="0" smtClean="0">
                <a:latin typeface="Consolas" panose="020B0609020204030204" pitchFamily="49" charset="0"/>
                <a:cs typeface="Consolas" panose="020B0609020204030204" pitchFamily="49" charset="0"/>
              </a:rPr>
              <a:t>;</a:t>
            </a:r>
          </a:p>
          <a:p>
            <a:pPr marL="800100" lvl="2" indent="0">
              <a:buNone/>
            </a:pPr>
            <a:r>
              <a:rPr lang="en-CA" sz="1500" dirty="0">
                <a:latin typeface="Consolas" panose="020B0609020204030204" pitchFamily="49" charset="0"/>
                <a:cs typeface="Consolas" panose="020B0609020204030204" pitchFamily="49" charset="0"/>
              </a:rPr>
              <a:t>}</a:t>
            </a:r>
            <a:endParaRPr lang="en-CA" sz="1500" dirty="0" smtClean="0">
              <a:latin typeface="Consolas" panose="020B0609020204030204" pitchFamily="49" charset="0"/>
              <a:cs typeface="Consolas" panose="020B0609020204030204" pitchFamily="49" charset="0"/>
            </a:endParaRP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a:t>
            </a:r>
          </a:p>
        </p:txBody>
      </p:sp>
      <p:pic>
        <p:nvPicPr>
          <p:cNvPr id="2050" name="Picture 2" descr="C:\Users\dwharder\Desktop\fc.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835305"/>
            <a:ext cx="4169063" cy="18178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32335" y="5038184"/>
            <a:ext cx="3480440" cy="369332"/>
          </a:xfrm>
          <a:prstGeom prst="rect">
            <a:avLst/>
          </a:prstGeom>
          <a:noFill/>
        </p:spPr>
        <p:txBody>
          <a:bodyPr wrap="none" rtlCol="0">
            <a:spAutoFit/>
          </a:bodyPr>
          <a:lstStyle/>
          <a:p>
            <a:r>
              <a:rPr lang="en-CA" dirty="0" smtClean="0">
                <a:solidFill>
                  <a:srgbClr val="FF0000"/>
                </a:solidFill>
                <a:latin typeface="Georgia" panose="02040502050405020303" pitchFamily="18" charset="0"/>
              </a:rPr>
              <a:t>Identifiers can be used as labels</a:t>
            </a:r>
            <a:endParaRPr lang="en-CA" dirty="0">
              <a:solidFill>
                <a:srgbClr val="FF0000"/>
              </a:solidFill>
              <a:latin typeface="Georgia" panose="02040502050405020303" pitchFamily="18" charset="0"/>
            </a:endParaRPr>
          </a:p>
        </p:txBody>
      </p:sp>
    </p:spTree>
    <p:extLst>
      <p:ext uri="{BB962C8B-B14F-4D97-AF65-F5344CB8AC3E}">
        <p14:creationId xmlns:p14="http://schemas.microsoft.com/office/powerpoint/2010/main" val="2987151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flow charts so far</a:t>
            </a:r>
          </a:p>
        </p:txBody>
      </p:sp>
      <p:sp>
        <p:nvSpPr>
          <p:cNvPr id="3" name="Content Placeholder 2"/>
          <p:cNvSpPr>
            <a:spLocks noGrp="1"/>
          </p:cNvSpPr>
          <p:nvPr>
            <p:ph idx="1"/>
          </p:nvPr>
        </p:nvSpPr>
        <p:spPr>
          <a:xfrm>
            <a:off x="457200" y="1600200"/>
            <a:ext cx="8219256" cy="4525963"/>
          </a:xfrm>
        </p:spPr>
        <p:txBody>
          <a:bodyPr/>
          <a:lstStyle/>
          <a:p>
            <a:r>
              <a:rPr lang="en-CA" dirty="0" smtClean="0"/>
              <a:t>The use of the </a:t>
            </a:r>
            <a:r>
              <a:rPr lang="en-CA" dirty="0" smtClean="0">
                <a:latin typeface="Consolas" panose="020B0609020204030204" pitchFamily="49" charset="0"/>
                <a:cs typeface="Consolas" panose="020B0609020204030204" pitchFamily="49" charset="0"/>
              </a:rPr>
              <a:t>goto</a:t>
            </a:r>
            <a:r>
              <a:rPr lang="en-CA" dirty="0" smtClean="0"/>
              <a:t> statement leads to serious maintenance issues</a:t>
            </a:r>
          </a:p>
          <a:p>
            <a:pPr lvl="1"/>
            <a:r>
              <a:rPr lang="en-CA" dirty="0" smtClean="0"/>
              <a:t>Code becomes more difficult to understand, analyze, debug, extend or otherwise maintain</a:t>
            </a:r>
          </a:p>
          <a:p>
            <a:pPr lvl="1"/>
            <a:r>
              <a:rPr lang="en-CA" dirty="0" smtClean="0"/>
              <a:t>Your costs will go up, your profits will go down</a:t>
            </a:r>
          </a:p>
          <a:p>
            <a:pPr marL="457200" lvl="1" indent="0">
              <a:buNone/>
            </a:pPr>
            <a:endParaRPr lang="en-CA" dirty="0"/>
          </a:p>
        </p:txBody>
      </p:sp>
    </p:spTree>
    <p:extLst>
      <p:ext uri="{BB962C8B-B14F-4D97-AF65-F5344CB8AC3E}">
        <p14:creationId xmlns:p14="http://schemas.microsoft.com/office/powerpoint/2010/main" val="3172679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77453</TotalTime>
  <Words>1385</Words>
  <Application>Microsoft Office PowerPoint</Application>
  <PresentationFormat>On-screen Show (4:3)</PresentationFormat>
  <Paragraphs>244</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Calibri</vt:lpstr>
      <vt:lpstr>Consolas</vt:lpstr>
      <vt:lpstr>Constantia</vt:lpstr>
      <vt:lpstr>Georgia</vt:lpstr>
      <vt:lpstr>Times New Roman</vt:lpstr>
      <vt:lpstr>Custom Design</vt:lpstr>
      <vt:lpstr>The structured programming theorem</vt:lpstr>
      <vt:lpstr>Outline</vt:lpstr>
      <vt:lpstr>Background</vt:lpstr>
      <vt:lpstr>Background</vt:lpstr>
      <vt:lpstr>Background</vt:lpstr>
      <vt:lpstr>The flow charts so far</vt:lpstr>
      <vt:lpstr>The flow charts so far</vt:lpstr>
      <vt:lpstr>The flow charts so far</vt:lpstr>
      <vt:lpstr>The flow charts so far</vt:lpstr>
      <vt:lpstr>The flow charts so far</vt:lpstr>
      <vt:lpstr>It’s rocket science…</vt:lpstr>
      <vt:lpstr>The structured programming theorem</vt:lpstr>
      <vt:lpstr>The structured programming theorem</vt:lpstr>
      <vt:lpstr>Equivalent flow charts</vt:lpstr>
      <vt:lpstr>Equivalent flow charts</vt:lpstr>
      <vt:lpstr>Equivalent flow charts</vt:lpstr>
      <vt:lpstr>Equivalent flow charts</vt:lpstr>
      <vt:lpstr>Equivalent implementations</vt:lpstr>
      <vt:lpstr>Moral of the story…</vt:lpstr>
      <vt:lpstr>The flow charts so far</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1501</cp:revision>
  <dcterms:created xsi:type="dcterms:W3CDTF">2009-09-11T23:00:44Z</dcterms:created>
  <dcterms:modified xsi:type="dcterms:W3CDTF">2019-10-04T23:35:11Z</dcterms:modified>
</cp:coreProperties>
</file>